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3" r:id="rId5"/>
    <p:sldMasterId id="2147483667" r:id="rId6"/>
  </p:sldMasterIdLst>
  <p:notesMasterIdLst>
    <p:notesMasterId r:id="rId149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9E"/>
    <a:srgbClr val="F60052"/>
    <a:srgbClr val="7A7A7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-11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38" Type="http://schemas.openxmlformats.org/officeDocument/2006/relationships/slide" Target="slides/slide132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144" Type="http://schemas.openxmlformats.org/officeDocument/2006/relationships/slide" Target="slides/slide138.xml"/><Relationship Id="rId14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presProps" Target="presProp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schemas.openxmlformats.org/officeDocument/2006/relationships/slide" Target="slides/slide110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137" Type="http://schemas.openxmlformats.org/officeDocument/2006/relationships/slide" Target="slides/slide13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5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5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561A8-C06C-4C68-AB8D-77655025D011}" type="datetimeFigureOut">
              <a:rPr lang="en-US" smtClean="0"/>
              <a:pPr/>
              <a:t>5/25/2010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E40B6-1F9F-4B0F-B021-EA937409F2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2143116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3929066"/>
            <a:ext cx="7786742" cy="571504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8625" y="5000625"/>
            <a:ext cx="7786688" cy="5000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8596" y="5500702"/>
            <a:ext cx="7786688" cy="5000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7" y="1500174"/>
            <a:ext cx="3000396" cy="7143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500174"/>
            <a:ext cx="5111750" cy="4625989"/>
          </a:xfrm>
        </p:spPr>
        <p:txBody>
          <a:bodyPr/>
          <a:lstStyle>
            <a:lvl1pPr>
              <a:defRPr lang="en-US" sz="24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597" y="2214554"/>
            <a:ext cx="3000396" cy="391160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794" y="535782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28794" y="1214422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8794" y="5924564"/>
            <a:ext cx="5486400" cy="4191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8596" y="1285860"/>
            <a:ext cx="8229600" cy="4740277"/>
          </a:xfrm>
        </p:spPr>
        <p:txBody>
          <a:bodyPr vert="eaVert"/>
          <a:lstStyle>
            <a:lvl1pPr>
              <a:defRPr lang="en-US" sz="24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85860"/>
            <a:ext cx="6019800" cy="4840303"/>
          </a:xfrm>
        </p:spPr>
        <p:txBody>
          <a:bodyPr vert="eaVert"/>
          <a:lstStyle>
            <a:lvl2pPr>
              <a:defRPr lang="en-US" sz="2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 txBox="1">
            <a:spLocks/>
          </p:cNvSpPr>
          <p:nvPr userDrawn="1"/>
        </p:nvSpPr>
        <p:spPr>
          <a:xfrm>
            <a:off x="2571736" y="214290"/>
            <a:ext cx="6115064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smtClean="0">
                <a:ln>
                  <a:noFill/>
                </a:ln>
                <a:solidFill>
                  <a:srgbClr val="00349E"/>
                </a:solidFill>
                <a:effectLst/>
                <a:uLnTx/>
                <a:uFillTx/>
                <a:latin typeface="Modaerne" pitchFamily="2" charset="0"/>
                <a:ea typeface="+mj-ea"/>
                <a:cs typeface="+mj-cs"/>
              </a:rPr>
              <a:t>In Pole Position for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349E"/>
              </a:solidFill>
              <a:effectLst/>
              <a:uLnTx/>
              <a:uFillTx/>
              <a:latin typeface="Modaerne" pitchFamily="2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4" y="214290"/>
            <a:ext cx="3429024" cy="5000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Type customer 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596" y="1500174"/>
            <a:ext cx="8143875" cy="4572001"/>
          </a:xfrm>
        </p:spPr>
        <p:txBody>
          <a:bodyPr/>
          <a:lstStyle>
            <a:lvl1pPr marL="268288" indent="-268288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lang="en-US" sz="24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indent="-268288">
              <a:buClr>
                <a:schemeClr val="tx2"/>
              </a:buClr>
              <a:buSzPct val="100000"/>
              <a:buFont typeface="Arial" pitchFamily="34" charset="0"/>
              <a:buChar char="•"/>
              <a:defRPr lang="en-US" sz="2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3275" indent="-268288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itchFamily="2" charset="2"/>
              <a:buChar char="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1563" indent="-228600">
              <a:buClr>
                <a:schemeClr val="tx1">
                  <a:lumMod val="65000"/>
                  <a:lumOff val="35000"/>
                </a:schemeClr>
              </a:buClr>
              <a:buFont typeface="Verdana" pitchFamily="34" charset="0"/>
              <a:buChar char="◦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0" name="Picture 14" descr="http://php.scripts.psu.edu/dept/iit/hbg/philanthropy/Images/BlueSkyLarg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78" y="1234166"/>
            <a:ext cx="3857672" cy="42562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Cloud Callout 10"/>
          <p:cNvSpPr/>
          <p:nvPr userDrawn="1"/>
        </p:nvSpPr>
        <p:spPr>
          <a:xfrm>
            <a:off x="3071802" y="2071678"/>
            <a:ext cx="2643206" cy="2407725"/>
          </a:xfrm>
          <a:prstGeom prst="cloudCallout">
            <a:avLst>
              <a:gd name="adj1" fmla="val -66958"/>
              <a:gd name="adj2" fmla="val 76291"/>
            </a:avLst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  <a:effectLst/>
          <a:scene3d>
            <a:camera prst="orthographicFront">
              <a:rot lat="19200000" lon="0" rev="0"/>
            </a:camera>
            <a:lightRig rig="chilly" dir="t"/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000496" y="2214554"/>
            <a:ext cx="1043006" cy="2215991"/>
          </a:xfrm>
          <a:prstGeom prst="rect">
            <a:avLst/>
          </a:prstGeom>
          <a:noFill/>
          <a:scene3d>
            <a:camera prst="orthographicFront">
              <a:rot lat="1800000" lon="0" rev="0"/>
            </a:camera>
            <a:lightRig rig="threePt" dir="t"/>
          </a:scene3d>
          <a:sp3d z="88900"/>
        </p:spPr>
        <p:txBody>
          <a:bodyPr wrap="square" rtlCol="0">
            <a:spAutoFit/>
          </a:bodyPr>
          <a:lstStyle/>
          <a:p>
            <a:r>
              <a:rPr lang="nl-BE" sz="13800" b="1" i="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5D8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Modaerne" pitchFamily="2" charset="0"/>
              </a:rPr>
              <a:t>?</a:t>
            </a:r>
            <a:endParaRPr lang="en-US" sz="13800" b="1" i="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5D8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Modaerne" pitchFamily="2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571736" y="214290"/>
            <a:ext cx="6115064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596" y="1500174"/>
            <a:ext cx="8143875" cy="4572001"/>
          </a:xfrm>
        </p:spPr>
        <p:txBody>
          <a:bodyPr/>
          <a:lstStyle>
            <a:lvl1pPr marL="268288" indent="-268288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lang="en-US" sz="24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indent="-268288">
              <a:buClr>
                <a:schemeClr val="tx2"/>
              </a:buClr>
              <a:buSzPct val="100000"/>
              <a:buFont typeface="Arial" pitchFamily="34" charset="0"/>
              <a:buChar char="•"/>
              <a:defRPr lang="en-US" sz="2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3275" indent="-268288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itchFamily="2" charset="2"/>
              <a:buChar char="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1563" indent="-228600">
              <a:buClr>
                <a:schemeClr val="tx1">
                  <a:lumMod val="65000"/>
                  <a:lumOff val="35000"/>
                </a:schemeClr>
              </a:buClr>
              <a:buFont typeface="Verdana" pitchFamily="34" charset="0"/>
              <a:buChar char="◦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5984" y="1500174"/>
            <a:ext cx="6286487" cy="4572001"/>
          </a:xfrm>
        </p:spPr>
        <p:txBody>
          <a:bodyPr/>
          <a:lstStyle>
            <a:lvl1pPr marL="268288" indent="-268288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lang="en-US" sz="24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indent="-268288">
              <a:buClr>
                <a:schemeClr val="tx2"/>
              </a:buClr>
              <a:buSzPct val="100000"/>
              <a:buFont typeface="Arial" pitchFamily="34" charset="0"/>
              <a:buChar char="•"/>
              <a:defRPr lang="en-US" sz="2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3275" indent="-268288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itchFamily="2" charset="2"/>
              <a:buChar char="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1563" indent="-228600">
              <a:buClr>
                <a:schemeClr val="tx2"/>
              </a:buClr>
              <a:buFont typeface="Verdana" pitchFamily="34" charset="0"/>
              <a:buChar char="◦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8288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lang="en-US" sz="2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marR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tabLst/>
              <a:defRPr lang="en-US" sz="2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3275" indent="-266700">
              <a:buClr>
                <a:srgbClr val="7A7A7A"/>
              </a:buClr>
              <a:buSzPct val="100000"/>
              <a:buFont typeface="Wingdings" pitchFamily="2" charset="2"/>
              <a:buChar char="ú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1563" indent="-228600">
              <a:buClr>
                <a:srgbClr val="7A7A7A"/>
              </a:buClr>
              <a:buFont typeface="Verdana" pitchFamily="34" charset="0"/>
              <a:buChar char="◦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8596" y="4143369"/>
            <a:ext cx="7772400" cy="1362075"/>
          </a:xfrm>
        </p:spPr>
        <p:txBody>
          <a:bodyPr anchor="t"/>
          <a:lstStyle>
            <a:lvl1pPr algn="l">
              <a:defRPr sz="3200" b="0" cap="all"/>
            </a:lvl1pPr>
          </a:lstStyle>
          <a:p>
            <a:r>
              <a:rPr lang="en-US" dirty="0" smtClean="0"/>
              <a:t>Click to edit Master SECTION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596" y="264318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596" y="1500174"/>
            <a:ext cx="3991004" cy="4525963"/>
          </a:xfrm>
        </p:spPr>
        <p:txBody>
          <a:bodyPr/>
          <a:lstStyle>
            <a:lvl1pPr>
              <a:defRPr lang="en-US" sz="2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596" y="1500174"/>
            <a:ext cx="3991004" cy="4525963"/>
          </a:xfrm>
        </p:spPr>
        <p:txBody>
          <a:bodyPr/>
          <a:lstStyle>
            <a:lvl1pPr>
              <a:defRPr lang="en-US" sz="24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596" y="1535113"/>
            <a:ext cx="4068792" cy="393689"/>
          </a:xfrm>
        </p:spPr>
        <p:txBody>
          <a:bodyPr anchor="b"/>
          <a:lstStyle>
            <a:lvl1pPr marL="0" indent="0">
              <a:buNone/>
              <a:defRPr sz="2400" b="1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596" y="1928802"/>
            <a:ext cx="4071966" cy="3951288"/>
          </a:xfrm>
        </p:spPr>
        <p:txBody>
          <a:bodyPr/>
          <a:lstStyle>
            <a:lvl1pPr>
              <a:defRPr lang="en-US" sz="2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3437" y="1535113"/>
            <a:ext cx="4043363" cy="393689"/>
          </a:xfrm>
        </p:spPr>
        <p:txBody>
          <a:bodyPr anchor="b"/>
          <a:lstStyle>
            <a:lvl1pPr marL="0" indent="0">
              <a:buNone/>
              <a:defRPr sz="2400" b="1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3438" y="1928802"/>
            <a:ext cx="4086196" cy="3951288"/>
          </a:xfrm>
        </p:spPr>
        <p:txBody>
          <a:bodyPr/>
          <a:lstStyle>
            <a:lvl1pPr>
              <a:defRPr lang="en-US" sz="2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3275" indent="-268288"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19596" y="1500174"/>
            <a:ext cx="3991004" cy="4525963"/>
          </a:xfrm>
        </p:spPr>
        <p:txBody>
          <a:bodyPr/>
          <a:lstStyle>
            <a:lvl1pPr>
              <a:defRPr lang="en-US" sz="24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68288" lvl="0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68288" lvl="1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  <a:p>
            <a:pPr marL="268288" lvl="2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Third level</a:t>
            </a:r>
          </a:p>
          <a:p>
            <a:pPr marL="268288" lvl="3" indent="-2682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mtClean="0"/>
              <a:t>Fourth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2428860" cy="3500438"/>
            <a:chOff x="0" y="0"/>
            <a:chExt cx="2428860" cy="3500438"/>
          </a:xfrm>
        </p:grpSpPr>
        <p:pic>
          <p:nvPicPr>
            <p:cNvPr id="7" name="Picture 6" descr="Man_in_wolk_clarity.JPG"/>
            <p:cNvPicPr>
              <a:picLocks noChangeAspect="1"/>
            </p:cNvPicPr>
            <p:nvPr userDrawn="1"/>
          </p:nvPicPr>
          <p:blipFill>
            <a:blip r:embed="rId18" cstate="print">
              <a:lum/>
            </a:blip>
            <a:srcRect t="6250" r="40010"/>
            <a:stretch>
              <a:fillRect/>
            </a:stretch>
          </p:blipFill>
          <p:spPr>
            <a:xfrm>
              <a:off x="0" y="0"/>
              <a:ext cx="2428860" cy="303361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1714488"/>
              <a:ext cx="2428860" cy="178595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34000">
                  <a:schemeClr val="bg2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36" y="214290"/>
            <a:ext cx="6115064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596" y="150017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536575" marR="0" lvl="1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214546" y="714356"/>
            <a:ext cx="6929454" cy="1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 Ordina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09630" y="6286520"/>
            <a:ext cx="1667696" cy="50006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572272"/>
            <a:ext cx="7286644" cy="1588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  <a:beve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6" r:id="rId3"/>
    <p:sldLayoutId id="2147483650" r:id="rId4"/>
    <p:sldLayoutId id="2147483651" r:id="rId5"/>
    <p:sldLayoutId id="2147483652" r:id="rId6"/>
    <p:sldLayoutId id="2147483653" r:id="rId7"/>
    <p:sldLayoutId id="2147483661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9" r:id="rId15"/>
    <p:sldLayoutId id="2147483662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349E"/>
          </a:solidFill>
          <a:latin typeface="Modaerne" pitchFamily="2" charset="0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lang="en-US" sz="2400" b="1" kern="120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623888" indent="-355600" algn="l" defTabSz="914400" rtl="0" eaLnBrk="1" latinLnBrk="0" hangingPunct="1">
        <a:spcBef>
          <a:spcPct val="20000"/>
        </a:spcBef>
        <a:buClr>
          <a:schemeClr val="tx2"/>
        </a:buClr>
        <a:buFont typeface="Calibri" pitchFamily="34" charset="0"/>
        <a:buChar char="•"/>
        <a:defRPr lang="en-US" sz="2200" kern="1200" dirty="0" smtClean="0">
          <a:solidFill>
            <a:schemeClr val="tx2"/>
          </a:solidFill>
          <a:latin typeface="+mn-lt"/>
          <a:ea typeface="+mn-ea"/>
          <a:cs typeface="+mn-cs"/>
        </a:defRPr>
      </a:lvl2pPr>
      <a:lvl3pPr marL="803275" indent="-268288" algn="l" defTabSz="914400" rtl="0" eaLnBrk="1" fontAlgn="base" latinLnBrk="0" hangingPunct="1">
        <a:spcBef>
          <a:spcPct val="40000"/>
        </a:spcBef>
        <a:spcAft>
          <a:spcPct val="0"/>
        </a:spcAft>
        <a:buClr>
          <a:srgbClr val="7A7A7A"/>
        </a:buClr>
        <a:buSzPct val="100000"/>
        <a:buFont typeface="Wingdings" pitchFamily="2" charset="2"/>
        <a:buChar char="ú"/>
        <a:defRPr lang="nl-NL" sz="20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1071563" indent="-228600" algn="l" defTabSz="914400" rtl="0" eaLnBrk="1" latinLnBrk="0" hangingPunct="1">
        <a:spcBef>
          <a:spcPct val="20000"/>
        </a:spcBef>
        <a:buClr>
          <a:srgbClr val="7A7A7A"/>
        </a:buClr>
        <a:buFont typeface="Verdana" pitchFamily="34" charset="0"/>
        <a:buChar char="◦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0" y="714356"/>
            <a:ext cx="9144000" cy="1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 Ordin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9630" y="6286520"/>
            <a:ext cx="1667696" cy="50006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0" y="6572272"/>
            <a:ext cx="7286644" cy="1588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  <a:beve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0" y="0"/>
            <a:ext cx="883210" cy="1142984"/>
            <a:chOff x="0" y="0"/>
            <a:chExt cx="2428860" cy="3143248"/>
          </a:xfrm>
        </p:grpSpPr>
        <p:pic>
          <p:nvPicPr>
            <p:cNvPr id="17" name="Picture 16" descr="Man_in_wolk_clarity.JPG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rcRect t="6250" r="40010"/>
            <a:stretch>
              <a:fillRect/>
            </a:stretch>
          </p:blipFill>
          <p:spPr>
            <a:xfrm>
              <a:off x="0" y="0"/>
              <a:ext cx="2428860" cy="303361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0" y="2500306"/>
              <a:ext cx="2428860" cy="64294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2571736" y="214290"/>
            <a:ext cx="6115064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8596" y="6537600"/>
            <a:ext cx="2133600" cy="28575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7E2C0BD-727E-4404-9554-428CCF6763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2800" kern="1200" dirty="0">
          <a:solidFill>
            <a:srgbClr val="00349E"/>
          </a:solidFill>
          <a:latin typeface="Modaerne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rtinfowler.com/articles/mocksArentStubs.html" TargetMode="Externa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aspectj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Spring Fundamentals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smtClean="0"/>
              <a:t>Kris Budé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Quick Start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Introducing the Spring Application Context and</a:t>
            </a:r>
          </a:p>
          <a:p>
            <a:r>
              <a:rPr lang="en-US" dirty="0" smtClean="0"/>
              <a:t>Spring’s XML-based configuration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Stub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898827"/>
            <a:ext cx="8229600" cy="17286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with a Stub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890" y="1500188"/>
            <a:ext cx="742906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Stub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  <a:p>
            <a:pPr lvl="1"/>
            <a:r>
              <a:rPr lang="en-US" dirty="0" smtClean="0"/>
              <a:t>Easy </a:t>
            </a:r>
            <a:r>
              <a:rPr lang="en-US" dirty="0"/>
              <a:t>to implement and understand</a:t>
            </a:r>
          </a:p>
          <a:p>
            <a:pPr lvl="1"/>
            <a:r>
              <a:rPr lang="en-US" dirty="0" smtClean="0"/>
              <a:t>Reusable</a:t>
            </a:r>
            <a:endParaRPr lang="en-US" dirty="0"/>
          </a:p>
          <a:p>
            <a:r>
              <a:rPr lang="en-US" dirty="0" smtClean="0"/>
              <a:t>Disadvantages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change to the interface requires the stub to </a:t>
            </a:r>
            <a:r>
              <a:rPr lang="en-US" dirty="0" smtClean="0"/>
              <a:t>be updated</a:t>
            </a:r>
            <a:endParaRPr lang="en-US" dirty="0"/>
          </a:p>
          <a:p>
            <a:pPr lvl="1"/>
            <a:r>
              <a:rPr lang="en-US" dirty="0" smtClean="0"/>
              <a:t>Your </a:t>
            </a:r>
            <a:r>
              <a:rPr lang="en-US" dirty="0"/>
              <a:t>stub must implement all methods, even </a:t>
            </a:r>
            <a:r>
              <a:rPr lang="en-US" dirty="0" smtClean="0"/>
              <a:t>those not </a:t>
            </a:r>
            <a:r>
              <a:rPr lang="en-US" dirty="0"/>
              <a:t>used by a specific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102</a:t>
            </a:fld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Testing with a Mock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35719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a mocking library to generate a </a:t>
            </a:r>
            <a:r>
              <a:rPr lang="en-US" dirty="0" smtClean="0"/>
              <a:t>mock object</a:t>
            </a:r>
            <a:endParaRPr lang="en-US" dirty="0"/>
          </a:p>
          <a:p>
            <a:pPr lvl="1"/>
            <a:r>
              <a:rPr lang="en-US" dirty="0" smtClean="0"/>
              <a:t>Implements </a:t>
            </a:r>
            <a:r>
              <a:rPr lang="en-US" dirty="0"/>
              <a:t>the dependent interface </a:t>
            </a:r>
            <a:r>
              <a:rPr lang="en-US" dirty="0" smtClean="0"/>
              <a:t>on-the-fly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Record the mock with expectations of how it will </a:t>
            </a:r>
            <a:r>
              <a:rPr lang="en-US" dirty="0"/>
              <a:t>be used for a </a:t>
            </a:r>
            <a:r>
              <a:rPr lang="en-US" dirty="0" smtClean="0"/>
              <a:t>scenario</a:t>
            </a:r>
          </a:p>
          <a:p>
            <a:pPr marL="725487" lvl="1" indent="-457200"/>
            <a:r>
              <a:rPr lang="en-US" dirty="0" smtClean="0"/>
              <a:t>What </a:t>
            </a:r>
            <a:r>
              <a:rPr lang="en-US" dirty="0"/>
              <a:t>methods will be </a:t>
            </a:r>
            <a:r>
              <a:rPr lang="en-US" dirty="0" smtClean="0"/>
              <a:t>called</a:t>
            </a:r>
          </a:p>
          <a:p>
            <a:pPr marL="725487" lvl="1" indent="-457200"/>
            <a:r>
              <a:rPr lang="en-US" dirty="0" smtClean="0"/>
              <a:t>What </a:t>
            </a:r>
            <a:r>
              <a:rPr lang="en-US" dirty="0"/>
              <a:t>values to return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Exercise </a:t>
            </a:r>
            <a:r>
              <a:rPr lang="en-US" dirty="0"/>
              <a:t>the scenario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/>
              <a:t>mock expectations were met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103</a:t>
            </a:fld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Easy Mock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EasyMock 2.0 is a popular mocking library</a:t>
            </a:r>
          </a:p>
          <a:p>
            <a:r>
              <a:rPr lang="en-US" dirty="0" smtClean="0"/>
              <a:t>Used </a:t>
            </a:r>
            <a:r>
              <a:rPr lang="en-US" dirty="0"/>
              <a:t>extensively in Spring for unit testing</a:t>
            </a:r>
          </a:p>
          <a:p>
            <a:r>
              <a:rPr lang="en-US" dirty="0" smtClean="0"/>
              <a:t>What </a:t>
            </a:r>
            <a:r>
              <a:rPr lang="en-US" dirty="0"/>
              <a:t>is taught in this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104</a:t>
            </a:fld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Testing with </a:t>
            </a:r>
            <a:r>
              <a:rPr lang="en-US" dirty="0" err="1" smtClean="0"/>
              <a:t>EasyMock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634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500174"/>
            <a:ext cx="641376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715108" y="1643050"/>
            <a:ext cx="24288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On setup</a:t>
            </a:r>
          </a:p>
          <a:p>
            <a:r>
              <a:rPr lang="en-US" dirty="0" smtClean="0"/>
              <a:t>• Create mock(s)</a:t>
            </a:r>
          </a:p>
          <a:p>
            <a:r>
              <a:rPr lang="en-US" dirty="0" smtClean="0"/>
              <a:t>• Create unit</a:t>
            </a:r>
          </a:p>
          <a:p>
            <a:endParaRPr lang="en-US" dirty="0" smtClean="0"/>
          </a:p>
          <a:p>
            <a:r>
              <a:rPr lang="en-US" u="sng" dirty="0" smtClean="0"/>
              <a:t>For each test</a:t>
            </a:r>
          </a:p>
          <a:p>
            <a:r>
              <a:rPr lang="en-US" dirty="0" smtClean="0"/>
              <a:t>• Record expected</a:t>
            </a:r>
          </a:p>
          <a:p>
            <a:r>
              <a:rPr lang="en-US" dirty="0" smtClean="0"/>
              <a:t>method calls and set mock return values</a:t>
            </a:r>
          </a:p>
          <a:p>
            <a:r>
              <a:rPr lang="en-US" dirty="0" smtClean="0"/>
              <a:t>• Call replay</a:t>
            </a:r>
          </a:p>
          <a:p>
            <a:r>
              <a:rPr lang="en-US" dirty="0" smtClean="0"/>
              <a:t>• Exercise test scenario</a:t>
            </a:r>
          </a:p>
          <a:p>
            <a:r>
              <a:rPr lang="en-US" dirty="0" smtClean="0"/>
              <a:t>• Call verify</a:t>
            </a:r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additional class to </a:t>
            </a:r>
            <a:r>
              <a:rPr lang="en-US" dirty="0" smtClean="0"/>
              <a:t>maintain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only need to setup what is necessary for </a:t>
            </a:r>
            <a:r>
              <a:rPr lang="en-US" dirty="0" smtClean="0"/>
              <a:t>the scenario </a:t>
            </a:r>
            <a:r>
              <a:rPr lang="en-US" dirty="0"/>
              <a:t>you are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visibility to unit internals if you </a:t>
            </a:r>
            <a:r>
              <a:rPr lang="en-US" dirty="0" smtClean="0"/>
              <a:t>want (verifying </a:t>
            </a:r>
            <a:r>
              <a:rPr lang="en-US" dirty="0"/>
              <a:t>that expectations were met)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little harder to understand at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106</a:t>
            </a:fld>
            <a:endParaRPr 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Mocks or Stubs?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probably use both</a:t>
            </a:r>
          </a:p>
          <a:p>
            <a:r>
              <a:rPr lang="en-US" dirty="0" smtClean="0"/>
              <a:t>General recommendations</a:t>
            </a:r>
          </a:p>
          <a:p>
            <a:pPr lvl="1"/>
            <a:r>
              <a:rPr lang="en-US" dirty="0" smtClean="0"/>
              <a:t>Favor </a:t>
            </a:r>
            <a:r>
              <a:rPr lang="en-US" dirty="0"/>
              <a:t>mocks for non-trivial </a:t>
            </a:r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stubs when you have simple interfaces </a:t>
            </a:r>
            <a:r>
              <a:rPr lang="en-US" dirty="0" smtClean="0"/>
              <a:t>with repeated functionality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consider the specific situation</a:t>
            </a:r>
          </a:p>
          <a:p>
            <a:r>
              <a:rPr lang="en-US" dirty="0" smtClean="0"/>
              <a:t>Read </a:t>
            </a:r>
            <a:r>
              <a:rPr lang="en-US" dirty="0"/>
              <a:t>“Mocks Aren’t Stubs” by Martin Fowler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www.martinfowler.com/articles/mocksArentStubs.html</a:t>
            </a:r>
            <a:endParaRPr lang="en-US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107</a:t>
            </a:fld>
            <a:endParaRPr 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2143140"/>
          </a:xfrm>
        </p:spPr>
        <p:txBody>
          <a:bodyPr/>
          <a:lstStyle/>
          <a:p>
            <a:r>
              <a:rPr lang="en-US" dirty="0"/>
              <a:t>Tests the interaction of multiple units</a:t>
            </a:r>
          </a:p>
          <a:p>
            <a:r>
              <a:rPr lang="en-US" dirty="0" smtClean="0"/>
              <a:t>Tests </a:t>
            </a:r>
            <a:r>
              <a:rPr lang="en-US" dirty="0"/>
              <a:t>application classes in the context of </a:t>
            </a:r>
            <a:r>
              <a:rPr lang="en-US" dirty="0" smtClean="0"/>
              <a:t>their surrounding </a:t>
            </a:r>
            <a:r>
              <a:rPr lang="en-US" dirty="0"/>
              <a:t>infrastructure</a:t>
            </a:r>
          </a:p>
          <a:p>
            <a:pPr lvl="1"/>
            <a:r>
              <a:rPr lang="en-US" dirty="0" smtClean="0"/>
              <a:t>Infrastructure </a:t>
            </a:r>
            <a:r>
              <a:rPr lang="en-US" dirty="0"/>
              <a:t>may be “scaled down”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108</a:t>
            </a:fld>
            <a:endParaRPr 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214290"/>
            <a:ext cx="6429420" cy="500066"/>
          </a:xfrm>
        </p:spPr>
        <p:txBody>
          <a:bodyPr/>
          <a:lstStyle/>
          <a:p>
            <a:r>
              <a:rPr lang="en-US" dirty="0" smtClean="0"/>
              <a:t>Spring’s Integration Test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Located </a:t>
            </a:r>
            <a:r>
              <a:rPr lang="en-US" dirty="0"/>
              <a:t>in spring-test.jar</a:t>
            </a:r>
          </a:p>
          <a:p>
            <a:r>
              <a:rPr lang="en-US" dirty="0" smtClean="0"/>
              <a:t>Consists </a:t>
            </a:r>
            <a:r>
              <a:rPr lang="en-US" dirty="0"/>
              <a:t>of several </a:t>
            </a:r>
            <a:r>
              <a:rPr lang="en-US" dirty="0" err="1"/>
              <a:t>JUnit</a:t>
            </a:r>
            <a:r>
              <a:rPr lang="en-US" dirty="0"/>
              <a:t> test support classes</a:t>
            </a:r>
          </a:p>
          <a:p>
            <a:r>
              <a:rPr lang="en-US" dirty="0" smtClean="0"/>
              <a:t>Central </a:t>
            </a:r>
            <a:r>
              <a:rPr lang="en-US" dirty="0"/>
              <a:t>support class is</a:t>
            </a:r>
          </a:p>
          <a:p>
            <a:r>
              <a:rPr lang="en-US" dirty="0" err="1"/>
              <a:t>AbstractDependencyInjectionSpringContextTests</a:t>
            </a:r>
            <a:endParaRPr lang="en-US" dirty="0"/>
          </a:p>
          <a:p>
            <a:pPr lvl="1"/>
            <a:r>
              <a:rPr lang="en-US" dirty="0" smtClean="0"/>
              <a:t>Extends </a:t>
            </a:r>
            <a:r>
              <a:rPr lang="en-US" dirty="0" err="1"/>
              <a:t>JUnit</a:t>
            </a:r>
            <a:r>
              <a:rPr lang="en-US" dirty="0"/>
              <a:t> </a:t>
            </a:r>
            <a:r>
              <a:rPr lang="en-US" dirty="0" err="1" smtClean="0"/>
              <a:t>TestCase</a:t>
            </a:r>
            <a:endParaRPr lang="en-US" dirty="0" smtClean="0"/>
          </a:p>
          <a:p>
            <a:pPr lvl="1"/>
            <a:r>
              <a:rPr lang="en-US" dirty="0" smtClean="0"/>
              <a:t>Loads </a:t>
            </a:r>
            <a:r>
              <a:rPr lang="en-US" dirty="0"/>
              <a:t>system test configuration from one or more </a:t>
            </a:r>
            <a:r>
              <a:rPr lang="en-US" dirty="0" smtClean="0"/>
              <a:t>XML bean </a:t>
            </a:r>
            <a:r>
              <a:rPr lang="en-US" dirty="0"/>
              <a:t>definition files</a:t>
            </a:r>
          </a:p>
          <a:p>
            <a:pPr lvl="1"/>
            <a:r>
              <a:rPr lang="en-US" dirty="0" smtClean="0"/>
              <a:t>Caches </a:t>
            </a:r>
            <a:r>
              <a:rPr lang="en-US" dirty="0"/>
              <a:t>a shared </a:t>
            </a:r>
            <a:r>
              <a:rPr lang="en-US" dirty="0" err="1"/>
              <a:t>ApplicationContext</a:t>
            </a:r>
            <a:r>
              <a:rPr lang="en-US" dirty="0"/>
              <a:t> across multiple </a:t>
            </a:r>
            <a:r>
              <a:rPr lang="en-US" dirty="0" smtClean="0"/>
              <a:t>test methods</a:t>
            </a:r>
          </a:p>
          <a:p>
            <a:pPr lvl="1"/>
            <a:r>
              <a:rPr lang="en-US" dirty="0" smtClean="0"/>
              <a:t>Resolves </a:t>
            </a:r>
            <a:r>
              <a:rPr lang="en-US" dirty="0"/>
              <a:t>test dependencies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Spring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00174"/>
            <a:ext cx="683426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Spring’s Integration Test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050" y="1672431"/>
            <a:ext cx="75247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Setup (first time only)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150" y="1571643"/>
            <a:ext cx="82677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Spring 2.5 with </a:t>
            </a:r>
            <a:r>
              <a:rPr lang="en-US" dirty="0" err="1" smtClean="0"/>
              <a:t>JUnit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2" y="1977231"/>
            <a:ext cx="743902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214290"/>
            <a:ext cx="6429420" cy="500066"/>
          </a:xfrm>
        </p:spPr>
        <p:txBody>
          <a:bodyPr/>
          <a:lstStyle/>
          <a:p>
            <a:r>
              <a:rPr lang="en-US" dirty="0" smtClean="0"/>
              <a:t>Benefits of Integration Testing with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/>
              <a:t>need to deploy to an external container </a:t>
            </a:r>
            <a:r>
              <a:rPr lang="en-US" dirty="0" smtClean="0"/>
              <a:t>to test </a:t>
            </a:r>
            <a:r>
              <a:rPr lang="en-US" dirty="0"/>
              <a:t>application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everything quickly inside your IDE</a:t>
            </a:r>
          </a:p>
          <a:p>
            <a:r>
              <a:rPr lang="en-US" dirty="0" smtClean="0"/>
              <a:t>Allows </a:t>
            </a:r>
            <a:r>
              <a:rPr lang="en-US" dirty="0"/>
              <a:t>reuse of your configuration </a:t>
            </a:r>
            <a:r>
              <a:rPr lang="en-US" dirty="0" smtClean="0"/>
              <a:t>between test </a:t>
            </a:r>
            <a:r>
              <a:rPr lang="en-US" dirty="0"/>
              <a:t>and production </a:t>
            </a:r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configuration logic is typically </a:t>
            </a:r>
            <a:r>
              <a:rPr lang="en-US" dirty="0" smtClean="0"/>
              <a:t>reused</a:t>
            </a:r>
          </a:p>
          <a:p>
            <a:pPr lvl="1"/>
            <a:r>
              <a:rPr lang="en-US" dirty="0" smtClean="0"/>
              <a:t>Infrastructure </a:t>
            </a:r>
            <a:r>
              <a:rPr lang="en-US" dirty="0"/>
              <a:t>configuration is </a:t>
            </a:r>
            <a:r>
              <a:rPr lang="en-US" dirty="0" smtClean="0"/>
              <a:t>environment-specific</a:t>
            </a:r>
          </a:p>
          <a:p>
            <a:pPr lvl="2"/>
            <a:r>
              <a:rPr lang="en-US" dirty="0" err="1" smtClean="0"/>
              <a:t>DataSources</a:t>
            </a:r>
            <a:endParaRPr lang="en-US" dirty="0" smtClean="0"/>
          </a:p>
          <a:p>
            <a:pPr lvl="2"/>
            <a:r>
              <a:rPr lang="en-US" dirty="0" smtClean="0"/>
              <a:t>JMS </a:t>
            </a:r>
            <a:r>
              <a:rPr lang="en-US" dirty="0"/>
              <a:t>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113</a:t>
            </a:fld>
            <a:endParaRPr 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3714776"/>
          </a:xfrm>
        </p:spPr>
        <p:txBody>
          <a:bodyPr/>
          <a:lstStyle/>
          <a:p>
            <a:r>
              <a:rPr lang="en-US" dirty="0" smtClean="0"/>
              <a:t>Testing </a:t>
            </a:r>
            <a:r>
              <a:rPr lang="en-US" dirty="0"/>
              <a:t>is an essential part of </a:t>
            </a:r>
            <a:r>
              <a:rPr lang="en-US" dirty="0" smtClean="0"/>
              <a:t>any development</a:t>
            </a:r>
            <a:endParaRPr lang="en-US" dirty="0"/>
          </a:p>
          <a:p>
            <a:r>
              <a:rPr lang="en-US" dirty="0" smtClean="0"/>
              <a:t>Unit </a:t>
            </a:r>
            <a:r>
              <a:rPr lang="en-US" dirty="0"/>
              <a:t>testing tests a class in isolation </a:t>
            </a:r>
            <a:r>
              <a:rPr lang="en-US" dirty="0" smtClean="0"/>
              <a:t>where external </a:t>
            </a:r>
            <a:r>
              <a:rPr lang="en-US" dirty="0"/>
              <a:t>dependencies should be </a:t>
            </a:r>
            <a:r>
              <a:rPr lang="en-US" dirty="0" smtClean="0"/>
              <a:t>minimized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creating stubs or mocks to unit </a:t>
            </a:r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don’t need Spring to unit test</a:t>
            </a:r>
          </a:p>
          <a:p>
            <a:r>
              <a:rPr lang="en-US" dirty="0" smtClean="0"/>
              <a:t>Integration </a:t>
            </a:r>
            <a:r>
              <a:rPr lang="en-US" dirty="0"/>
              <a:t>testing tests the interaction </a:t>
            </a:r>
            <a:r>
              <a:rPr lang="en-US" dirty="0" smtClean="0"/>
              <a:t>of multiple </a:t>
            </a:r>
            <a:r>
              <a:rPr lang="en-US" dirty="0"/>
              <a:t>units working </a:t>
            </a:r>
            <a:r>
              <a:rPr lang="en-US" dirty="0" smtClean="0"/>
              <a:t>together</a:t>
            </a:r>
          </a:p>
          <a:p>
            <a:pPr lvl="1"/>
            <a:r>
              <a:rPr lang="en-US" dirty="0" smtClean="0"/>
              <a:t>Spring </a:t>
            </a:r>
            <a:r>
              <a:rPr lang="en-US" dirty="0"/>
              <a:t>provides good integration testing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114</a:t>
            </a:fld>
            <a:endParaRPr 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3143248"/>
            <a:ext cx="8229600" cy="2882889"/>
          </a:xfrm>
        </p:spPr>
        <p:txBody>
          <a:bodyPr/>
          <a:lstStyle/>
          <a:p>
            <a:pPr algn="ctr">
              <a:buNone/>
            </a:pPr>
            <a:r>
              <a:rPr lang="nl-BE" dirty="0" err="1" smtClean="0"/>
              <a:t>Testing</a:t>
            </a:r>
            <a:r>
              <a:rPr lang="nl-BE" dirty="0" smtClean="0"/>
              <a:t> Spring </a:t>
            </a:r>
            <a:r>
              <a:rPr lang="nl-BE" dirty="0" err="1" smtClean="0"/>
              <a:t>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115</a:t>
            </a:fld>
            <a:endParaRPr 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214290"/>
            <a:ext cx="6429420" cy="500066"/>
          </a:xfrm>
        </p:spPr>
        <p:txBody>
          <a:bodyPr/>
          <a:lstStyle/>
          <a:p>
            <a:r>
              <a:rPr lang="en-US" dirty="0" smtClean="0"/>
              <a:t>Annotation-Based Dependency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3357562"/>
            <a:ext cx="8229600" cy="2668575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Introducing Spring’s Annotations </a:t>
            </a:r>
            <a:r>
              <a:rPr lang="en-US" dirty="0" smtClean="0"/>
              <a:t>for</a:t>
            </a:r>
          </a:p>
          <a:p>
            <a:pPr algn="ctr">
              <a:buNone/>
            </a:pPr>
            <a:r>
              <a:rPr lang="en-US" dirty="0" smtClean="0"/>
              <a:t>Dependency </a:t>
            </a:r>
            <a:r>
              <a:rPr lang="en-US" dirty="0"/>
              <a:t>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116</a:t>
            </a:fld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How</a:t>
            </a:r>
            <a:r>
              <a:rPr lang="nl-BE" dirty="0" smtClean="0"/>
              <a:t> Spring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474" y="1677988"/>
            <a:ext cx="5473903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Approach You’re Used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1743869"/>
            <a:ext cx="74866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Approach You’re Used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119</a:t>
            </a:fld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" y="1658938"/>
            <a:ext cx="81438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Application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500174"/>
            <a:ext cx="8414414" cy="447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Annotation-Based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2" y="1615281"/>
            <a:ext cx="74771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Annotation-Based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" y="1691481"/>
            <a:ext cx="813435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- Nothing Changes!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187" y="2272506"/>
            <a:ext cx="76104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Start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/>
              <a:t>container needs POJOs and </a:t>
            </a:r>
            <a:r>
              <a:rPr lang="en-US" dirty="0" smtClean="0"/>
              <a:t>wiring instructions </a:t>
            </a:r>
            <a:r>
              <a:rPr lang="en-US" dirty="0"/>
              <a:t>to assemble your application</a:t>
            </a:r>
          </a:p>
          <a:p>
            <a:r>
              <a:rPr lang="en-US" dirty="0" smtClean="0"/>
              <a:t>Wiring </a:t>
            </a:r>
            <a:r>
              <a:rPr lang="en-US" dirty="0"/>
              <a:t>instructions can be provided in XML…</a:t>
            </a:r>
          </a:p>
          <a:p>
            <a:r>
              <a:rPr lang="en-US" dirty="0" smtClean="0"/>
              <a:t>…</a:t>
            </a:r>
            <a:r>
              <a:rPr lang="en-US" dirty="0"/>
              <a:t>but also using annotations…</a:t>
            </a:r>
          </a:p>
          <a:p>
            <a:r>
              <a:rPr lang="en-US" dirty="0" smtClean="0"/>
              <a:t>…</a:t>
            </a:r>
            <a:r>
              <a:rPr lang="en-US" dirty="0"/>
              <a:t>or a combination of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123</a:t>
            </a:fld>
            <a:endParaRPr 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/>
              <a:t>Autowired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/>
              <a:t>Resource</a:t>
            </a:r>
          </a:p>
          <a:p>
            <a:r>
              <a:rPr lang="en-US" dirty="0" smtClean="0"/>
              <a:t>@</a:t>
            </a:r>
            <a:r>
              <a:rPr lang="en-US" dirty="0"/>
              <a:t>Component / @Repository</a:t>
            </a:r>
          </a:p>
          <a:p>
            <a:r>
              <a:rPr lang="en-US" dirty="0" smtClean="0"/>
              <a:t>@</a:t>
            </a:r>
            <a:r>
              <a:rPr lang="en-US" dirty="0" err="1"/>
              <a:t>PostConstruct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/>
              <a:t>@PreDestroy / @</a:t>
            </a:r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shown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124</a:t>
            </a:fld>
            <a:endParaRPr 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2571768"/>
          </a:xfrm>
        </p:spPr>
        <p:txBody>
          <a:bodyPr/>
          <a:lstStyle/>
          <a:p>
            <a:r>
              <a:rPr lang="en-US" dirty="0"/>
              <a:t>Asks Spring to autowire fields, methods </a:t>
            </a:r>
            <a:r>
              <a:rPr lang="en-US" dirty="0" smtClean="0"/>
              <a:t>or constructors </a:t>
            </a:r>
            <a:r>
              <a:rPr lang="en-US" dirty="0"/>
              <a:t>by using the type</a:t>
            </a:r>
          </a:p>
          <a:p>
            <a:r>
              <a:rPr lang="en-US" dirty="0" smtClean="0"/>
              <a:t>Removes </a:t>
            </a:r>
            <a:r>
              <a:rPr lang="en-US" dirty="0"/>
              <a:t>the need to specify </a:t>
            </a:r>
            <a:r>
              <a:rPr lang="en-US" dirty="0" smtClean="0"/>
              <a:t>constructor-</a:t>
            </a:r>
            <a:r>
              <a:rPr lang="en-US" dirty="0" err="1" smtClean="0"/>
              <a:t>arg</a:t>
            </a:r>
            <a:r>
              <a:rPr lang="en-US" dirty="0" smtClean="0"/>
              <a:t> or </a:t>
            </a:r>
            <a:r>
              <a:rPr lang="en-US" dirty="0"/>
              <a:t>property elements in XML</a:t>
            </a:r>
          </a:p>
          <a:p>
            <a:r>
              <a:rPr lang="en-US" dirty="0" smtClean="0"/>
              <a:t>Methods </a:t>
            </a:r>
            <a:r>
              <a:rPr lang="en-US" dirty="0"/>
              <a:t>and constructors can have </a:t>
            </a:r>
            <a:r>
              <a:rPr lang="en-US" dirty="0" smtClean="0"/>
              <a:t>multiple arguments </a:t>
            </a:r>
            <a:r>
              <a:rPr lang="en-US" dirty="0"/>
              <a:t>that will all be injected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3929066"/>
            <a:ext cx="74676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Works For Collections Too!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928694"/>
          </a:xfrm>
        </p:spPr>
        <p:txBody>
          <a:bodyPr/>
          <a:lstStyle/>
          <a:p>
            <a:r>
              <a:rPr lang="en-US" dirty="0"/>
              <a:t>Just include a typed Collection to obtain </a:t>
            </a:r>
            <a:r>
              <a:rPr lang="en-US" dirty="0" smtClean="0"/>
              <a:t>a reference </a:t>
            </a:r>
            <a:r>
              <a:rPr lang="en-US" dirty="0"/>
              <a:t>to all beans of a certain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357430"/>
            <a:ext cx="76581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@Autowiring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1571636"/>
          </a:xfrm>
        </p:spPr>
        <p:txBody>
          <a:bodyPr/>
          <a:lstStyle/>
          <a:p>
            <a:r>
              <a:rPr lang="en-US" dirty="0"/>
              <a:t>Using the required element, specify whether </a:t>
            </a:r>
            <a:r>
              <a:rPr lang="en-US" dirty="0" smtClean="0"/>
              <a:t>or not </a:t>
            </a:r>
            <a:r>
              <a:rPr lang="en-US" dirty="0"/>
              <a:t>Spring should fail if no instance was found</a:t>
            </a:r>
          </a:p>
          <a:p>
            <a:r>
              <a:rPr lang="en-US" dirty="0" smtClean="0"/>
              <a:t>Defaults </a:t>
            </a:r>
            <a:r>
              <a:rPr lang="en-US" dirty="0"/>
              <a:t>to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857496"/>
            <a:ext cx="74866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0034" y="4000504"/>
            <a:ext cx="8229600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68288" lvl="0" indent="-268288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400" dirty="0" smtClean="0"/>
              <a:t>Provides nice way of specifying defaults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4500570"/>
            <a:ext cx="74580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Disambiguation with @</a:t>
            </a:r>
            <a:r>
              <a:rPr lang="en-US" dirty="0" err="1" smtClean="0"/>
              <a:t>Autowired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2143139"/>
          </a:xfrm>
        </p:spPr>
        <p:txBody>
          <a:bodyPr/>
          <a:lstStyle/>
          <a:p>
            <a:r>
              <a:rPr lang="en-US" dirty="0"/>
              <a:t>Although not often needed, @</a:t>
            </a:r>
            <a:r>
              <a:rPr lang="en-US" dirty="0" err="1" smtClean="0"/>
              <a:t>Autowired</a:t>
            </a:r>
            <a:r>
              <a:rPr lang="en-US" dirty="0" smtClean="0"/>
              <a:t> provides </a:t>
            </a:r>
            <a:r>
              <a:rPr lang="en-US" dirty="0"/>
              <a:t>disambiguation features</a:t>
            </a:r>
          </a:p>
          <a:p>
            <a:r>
              <a:rPr lang="en-US" dirty="0" smtClean="0"/>
              <a:t>Needed </a:t>
            </a:r>
            <a:r>
              <a:rPr lang="en-US" dirty="0"/>
              <a:t>in case multiple instances of the </a:t>
            </a:r>
            <a:r>
              <a:rPr lang="en-US" dirty="0" smtClean="0"/>
              <a:t>same type </a:t>
            </a:r>
            <a:r>
              <a:rPr lang="en-US" dirty="0"/>
              <a:t>exist, one of which needs to be autowired</a:t>
            </a:r>
          </a:p>
          <a:p>
            <a:r>
              <a:rPr lang="en-US" dirty="0" smtClean="0"/>
              <a:t>Using </a:t>
            </a:r>
            <a:r>
              <a:rPr lang="en-US" dirty="0"/>
              <a:t>an @Qualifier annotation you can </a:t>
            </a:r>
            <a:r>
              <a:rPr lang="en-US" dirty="0" smtClean="0"/>
              <a:t>inject named </a:t>
            </a:r>
            <a:r>
              <a:rPr lang="en-US" dirty="0"/>
              <a:t>beans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6" name="Picture 5" descr="Capture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3929066"/>
            <a:ext cx="7498080" cy="1953928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@Resource ("</a:t>
            </a:r>
            <a:r>
              <a:rPr lang="en-US" dirty="0" err="1" smtClean="0"/>
              <a:t>myBeanName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2714644"/>
          </a:xfrm>
        </p:spPr>
        <p:txBody>
          <a:bodyPr/>
          <a:lstStyle/>
          <a:p>
            <a:r>
              <a:rPr lang="en-US" dirty="0" smtClean="0"/>
              <a:t>JSR-250 </a:t>
            </a:r>
            <a:r>
              <a:rPr lang="en-US" dirty="0"/>
              <a:t>annotation (not Spring-specific)</a:t>
            </a:r>
          </a:p>
          <a:p>
            <a:r>
              <a:rPr lang="en-US" dirty="0" smtClean="0"/>
              <a:t>Tells </a:t>
            </a:r>
            <a:r>
              <a:rPr lang="en-US" dirty="0"/>
              <a:t>Spring to inject a bean identified by </a:t>
            </a:r>
            <a:r>
              <a:rPr lang="en-US" dirty="0" smtClean="0"/>
              <a:t>the given </a:t>
            </a:r>
            <a:r>
              <a:rPr lang="en-US" dirty="0"/>
              <a:t>name</a:t>
            </a:r>
          </a:p>
          <a:p>
            <a:r>
              <a:rPr lang="en-US" dirty="0" smtClean="0"/>
              <a:t>Useful </a:t>
            </a:r>
            <a:r>
              <a:rPr lang="en-US" dirty="0"/>
              <a:t>in case there are two beans with </a:t>
            </a:r>
            <a:r>
              <a:rPr lang="en-US" dirty="0" smtClean="0"/>
              <a:t>the same </a:t>
            </a:r>
            <a:r>
              <a:rPr lang="en-US" dirty="0"/>
              <a:t>type and autowiring does not work</a:t>
            </a:r>
          </a:p>
          <a:p>
            <a:r>
              <a:rPr lang="en-US" dirty="0" smtClean="0"/>
              <a:t>Works </a:t>
            </a:r>
            <a:r>
              <a:rPr lang="en-US" dirty="0"/>
              <a:t>for all methods (not just setters)</a:t>
            </a:r>
          </a:p>
          <a:p>
            <a:r>
              <a:rPr lang="en-US" dirty="0" smtClean="0"/>
              <a:t>Can </a:t>
            </a:r>
            <a:r>
              <a:rPr lang="en-US" dirty="0"/>
              <a:t>also lookup JNDI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4000504"/>
            <a:ext cx="768667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660631"/>
            <a:ext cx="8229600" cy="42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these Annotations to Work…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571504"/>
          </a:xfrm>
        </p:spPr>
        <p:txBody>
          <a:bodyPr/>
          <a:lstStyle/>
          <a:p>
            <a:r>
              <a:rPr lang="nl-BE" dirty="0" smtClean="0"/>
              <a:t>We </a:t>
            </a:r>
            <a:r>
              <a:rPr lang="nl-BE" dirty="0" err="1" smtClean="0"/>
              <a:t>need</a:t>
            </a:r>
            <a:r>
              <a:rPr lang="nl-BE" dirty="0" smtClean="0"/>
              <a:t> to ‘</a:t>
            </a:r>
            <a:r>
              <a:rPr lang="nl-BE" dirty="0" err="1" smtClean="0"/>
              <a:t>enable</a:t>
            </a:r>
            <a:r>
              <a:rPr lang="nl-BE" dirty="0" smtClean="0"/>
              <a:t> </a:t>
            </a:r>
            <a:r>
              <a:rPr lang="nl-BE" dirty="0" err="1" smtClean="0"/>
              <a:t>them</a:t>
            </a:r>
            <a:r>
              <a:rPr lang="nl-BE" dirty="0" smtClean="0"/>
              <a:t>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071678"/>
            <a:ext cx="78200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1857388"/>
          </a:xfrm>
        </p:spPr>
        <p:txBody>
          <a:bodyPr/>
          <a:lstStyle/>
          <a:p>
            <a:r>
              <a:rPr lang="en-US" dirty="0"/>
              <a:t>Identifies POJOs as Spring Beans</a:t>
            </a:r>
          </a:p>
          <a:p>
            <a:r>
              <a:rPr lang="en-US" dirty="0" smtClean="0"/>
              <a:t>Removes </a:t>
            </a:r>
            <a:r>
              <a:rPr lang="en-US" dirty="0"/>
              <a:t>the need to specify almost anything in XML</a:t>
            </a:r>
          </a:p>
          <a:p>
            <a:r>
              <a:rPr lang="en-US" dirty="0" smtClean="0"/>
              <a:t>Optionally </a:t>
            </a:r>
            <a:r>
              <a:rPr lang="en-US" dirty="0"/>
              <a:t>pass it a String, which will be the bean name</a:t>
            </a:r>
          </a:p>
          <a:p>
            <a:r>
              <a:rPr lang="en-US" dirty="0" smtClean="0"/>
              <a:t>Default </a:t>
            </a:r>
            <a:r>
              <a:rPr lang="en-US" dirty="0"/>
              <a:t>bean name is de-capitalized non-qualified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3500438"/>
            <a:ext cx="74580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@Component and </a:t>
            </a:r>
            <a:r>
              <a:rPr lang="nl-BE" dirty="0" err="1" smtClean="0"/>
              <a:t>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1285884"/>
          </a:xfrm>
        </p:spPr>
        <p:txBody>
          <a:bodyPr/>
          <a:lstStyle/>
          <a:p>
            <a:r>
              <a:rPr lang="en-US" dirty="0"/>
              <a:t>@Component takes a String that names the bean</a:t>
            </a:r>
          </a:p>
          <a:p>
            <a:r>
              <a:rPr lang="en-US" dirty="0" smtClean="0"/>
              <a:t>Arguably </a:t>
            </a:r>
            <a:r>
              <a:rPr lang="en-US" dirty="0"/>
              <a:t>not a best practice to put bean names in your Java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3071810"/>
            <a:ext cx="74771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This Annotation To Work…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928694"/>
          </a:xfrm>
        </p:spPr>
        <p:txBody>
          <a:bodyPr/>
          <a:lstStyle/>
          <a:p>
            <a:r>
              <a:rPr lang="en-US" dirty="0"/>
              <a:t>We need to enable ‘component </a:t>
            </a:r>
            <a:r>
              <a:rPr lang="en-US" dirty="0" smtClean="0"/>
              <a:t>scanning’</a:t>
            </a:r>
          </a:p>
          <a:p>
            <a:pPr lvl="1"/>
            <a:r>
              <a:rPr lang="en-US" dirty="0" smtClean="0"/>
              <a:t>Auto-enables </a:t>
            </a:r>
            <a:r>
              <a:rPr lang="en-US" dirty="0"/>
              <a:t>&lt;context:annotation-config/&gt;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571744"/>
            <a:ext cx="77914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1214446"/>
          </a:xfrm>
        </p:spPr>
        <p:txBody>
          <a:bodyPr/>
          <a:lstStyle/>
          <a:p>
            <a:r>
              <a:rPr lang="en-US" dirty="0"/>
              <a:t>@Scope allows you to customize the </a:t>
            </a:r>
            <a:r>
              <a:rPr lang="en-US" dirty="0" smtClean="0"/>
              <a:t>instantiation strategy </a:t>
            </a:r>
            <a:r>
              <a:rPr lang="en-US" dirty="0"/>
              <a:t>to 'prototype', 'request', 'session' or any </a:t>
            </a:r>
            <a:r>
              <a:rPr lang="en-US" dirty="0" smtClean="0"/>
              <a:t>other (</a:t>
            </a:r>
            <a:r>
              <a:rPr lang="en-US" dirty="0"/>
              <a:t>possibly custom)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071810"/>
            <a:ext cx="74485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@Component Is A Meta-Annotation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857256"/>
          </a:xfrm>
        </p:spPr>
        <p:txBody>
          <a:bodyPr/>
          <a:lstStyle/>
          <a:p>
            <a:r>
              <a:rPr lang="en-US" dirty="0"/>
              <a:t>Allows introduction of custom annotation </a:t>
            </a:r>
            <a:r>
              <a:rPr lang="en-US" dirty="0" smtClean="0"/>
              <a:t>being picked </a:t>
            </a:r>
            <a:r>
              <a:rPr lang="en-US" dirty="0"/>
              <a:t>up by the component scanner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571744"/>
            <a:ext cx="74676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&amp; Excluding Beans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928694"/>
          </a:xfrm>
        </p:spPr>
        <p:txBody>
          <a:bodyPr/>
          <a:lstStyle/>
          <a:p>
            <a:r>
              <a:rPr lang="en-US" dirty="0"/>
              <a:t>Using filters, we can include or exclude beans,</a:t>
            </a:r>
          </a:p>
          <a:p>
            <a:r>
              <a:rPr lang="en-US" dirty="0"/>
              <a:t>based on type or class-level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3143248"/>
            <a:ext cx="78200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When</a:t>
            </a:r>
            <a:r>
              <a:rPr lang="nl-BE" dirty="0" smtClean="0"/>
              <a:t> </a:t>
            </a:r>
            <a:r>
              <a:rPr lang="nl-BE" dirty="0" err="1" smtClean="0"/>
              <a:t>use</a:t>
            </a:r>
            <a:r>
              <a:rPr lang="nl-BE" dirty="0" smtClean="0"/>
              <a:t> </a:t>
            </a:r>
            <a:r>
              <a:rPr lang="nl-BE" dirty="0" err="1" smtClean="0"/>
              <a:t>what</a:t>
            </a:r>
            <a:r>
              <a:rPr lang="nl-B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/>
              <a:t>using annotations for small isolated </a:t>
            </a:r>
            <a:r>
              <a:rPr lang="en-US" dirty="0" smtClean="0"/>
              <a:t>parts of </a:t>
            </a:r>
            <a:r>
              <a:rPr lang="en-US" dirty="0"/>
              <a:t>your application (Spring @MVC controllers)</a:t>
            </a:r>
          </a:p>
          <a:p>
            <a:r>
              <a:rPr lang="en-US" dirty="0" smtClean="0"/>
              <a:t>Annotations </a:t>
            </a:r>
            <a:r>
              <a:rPr lang="en-US" dirty="0"/>
              <a:t>are spread across your code base</a:t>
            </a:r>
          </a:p>
          <a:p>
            <a:r>
              <a:rPr lang="en-US" dirty="0" smtClean="0"/>
              <a:t>XML </a:t>
            </a:r>
            <a:r>
              <a:rPr lang="en-US" dirty="0"/>
              <a:t>is centralized in one (or a few) places</a:t>
            </a:r>
          </a:p>
          <a:p>
            <a:r>
              <a:rPr lang="en-US" dirty="0" smtClean="0"/>
              <a:t>XML </a:t>
            </a:r>
            <a:r>
              <a:rPr lang="en-US" dirty="0"/>
              <a:t>for infrastructure and more 'static' beans</a:t>
            </a:r>
          </a:p>
          <a:p>
            <a:r>
              <a:rPr lang="en-US" dirty="0" smtClean="0"/>
              <a:t>Annotations </a:t>
            </a:r>
            <a:r>
              <a:rPr lang="en-US" dirty="0"/>
              <a:t>for frequently changing beans</a:t>
            </a:r>
          </a:p>
          <a:p>
            <a:r>
              <a:rPr lang="en-US" dirty="0" smtClean="0"/>
              <a:t>Spring </a:t>
            </a:r>
            <a:r>
              <a:rPr lang="en-US" dirty="0"/>
              <a:t>IDE does not (yet) fully </a:t>
            </a:r>
            <a:r>
              <a:rPr lang="en-US" dirty="0" smtClean="0"/>
              <a:t>support @</a:t>
            </a:r>
            <a:r>
              <a:rPr lang="en-US" dirty="0" err="1" smtClean="0"/>
              <a:t>Autowired</a:t>
            </a:r>
            <a:r>
              <a:rPr lang="en-US" dirty="0" smtClean="0"/>
              <a:t> </a:t>
            </a:r>
            <a:r>
              <a:rPr lang="en-US" dirty="0"/>
              <a:t>and @Component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137</a:t>
            </a:fld>
            <a:endParaRPr lang="en-US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4 and the @Test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1285884"/>
          </a:xfrm>
        </p:spPr>
        <p:txBody>
          <a:bodyPr/>
          <a:lstStyle/>
          <a:p>
            <a:r>
              <a:rPr lang="en-US" dirty="0"/>
              <a:t>JUnit 4 does not use inheritance and </a:t>
            </a:r>
            <a:r>
              <a:rPr lang="en-US" dirty="0" smtClean="0"/>
              <a:t>methods that </a:t>
            </a:r>
            <a:r>
              <a:rPr lang="en-US" dirty="0"/>
              <a:t>have to be prefixed with test</a:t>
            </a:r>
          </a:p>
          <a:p>
            <a:r>
              <a:rPr lang="en-US" dirty="0" smtClean="0"/>
              <a:t>Instead </a:t>
            </a:r>
            <a:r>
              <a:rPr lang="en-US" dirty="0"/>
              <a:t>you have to annotate test </a:t>
            </a:r>
            <a:r>
              <a:rPr lang="en-US" dirty="0" smtClean="0"/>
              <a:t>methods with </a:t>
            </a:r>
            <a:r>
              <a:rPr lang="en-US" dirty="0"/>
              <a:t>@Test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3286124"/>
            <a:ext cx="74199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Testing with </a:t>
            </a:r>
            <a:r>
              <a:rPr lang="en-US" dirty="0" err="1" smtClean="0"/>
              <a:t>JUnit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2143140"/>
          </a:xfrm>
        </p:spPr>
        <p:txBody>
          <a:bodyPr/>
          <a:lstStyle/>
          <a:p>
            <a:r>
              <a:rPr lang="en-US" dirty="0"/>
              <a:t>Annotate the test with @ContextConfiguration</a:t>
            </a:r>
          </a:p>
          <a:p>
            <a:r>
              <a:rPr lang="en-US" dirty="0" smtClean="0"/>
              <a:t>Optionally </a:t>
            </a:r>
            <a:r>
              <a:rPr lang="en-US" dirty="0"/>
              <a:t>pass a String-array of </a:t>
            </a:r>
            <a:r>
              <a:rPr lang="en-US" dirty="0" err="1" smtClean="0"/>
              <a:t>config</a:t>
            </a:r>
            <a:r>
              <a:rPr lang="en-US" dirty="0" smtClean="0"/>
              <a:t> locations </a:t>
            </a:r>
            <a:r>
              <a:rPr lang="en-US" dirty="0"/>
              <a:t>using the locations property (</a:t>
            </a:r>
            <a:r>
              <a:rPr lang="en-US" dirty="0" smtClean="0"/>
              <a:t>by default </a:t>
            </a:r>
            <a:r>
              <a:rPr lang="en-US" dirty="0"/>
              <a:t>Spring loads config.xml from the </a:t>
            </a:r>
            <a:r>
              <a:rPr lang="en-US" dirty="0" smtClean="0"/>
              <a:t>same package</a:t>
            </a:r>
            <a:r>
              <a:rPr lang="en-US" dirty="0"/>
              <a:t>)</a:t>
            </a:r>
          </a:p>
          <a:p>
            <a:r>
              <a:rPr lang="en-US" dirty="0" smtClean="0"/>
              <a:t>Use </a:t>
            </a:r>
            <a:r>
              <a:rPr lang="en-US" dirty="0"/>
              <a:t>@Autowired annotations as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929066"/>
            <a:ext cx="74390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and Using the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158397"/>
            <a:ext cx="8229600" cy="320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Transactional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5"/>
            <a:ext cx="8229600" cy="2000264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super class is gone, so there’s </a:t>
            </a:r>
            <a:r>
              <a:rPr lang="en-US" dirty="0" smtClean="0"/>
              <a:t>no transaction </a:t>
            </a:r>
            <a:r>
              <a:rPr lang="en-US" dirty="0"/>
              <a:t>managed tests anymore by default</a:t>
            </a:r>
          </a:p>
          <a:p>
            <a:r>
              <a:rPr lang="en-US" dirty="0" smtClean="0"/>
              <a:t>Annotate </a:t>
            </a:r>
            <a:r>
              <a:rPr lang="en-US" dirty="0"/>
              <a:t>test method (or type) </a:t>
            </a:r>
            <a:r>
              <a:rPr lang="en-US" dirty="0" smtClean="0"/>
              <a:t>with @</a:t>
            </a:r>
            <a:r>
              <a:rPr lang="en-US" dirty="0"/>
              <a:t>Transactional and they’ll be run in </a:t>
            </a:r>
            <a:r>
              <a:rPr lang="en-US" dirty="0" smtClean="0"/>
              <a:t>a transaction </a:t>
            </a:r>
            <a:r>
              <a:rPr lang="en-US" dirty="0"/>
              <a:t>that will be rolled back afterwards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857628"/>
            <a:ext cx="74580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Spring’s configuration directives can be </a:t>
            </a:r>
            <a:r>
              <a:rPr lang="en-US" dirty="0" smtClean="0"/>
              <a:t>written in </a:t>
            </a:r>
            <a:r>
              <a:rPr lang="en-US" dirty="0"/>
              <a:t>XML or using annotations</a:t>
            </a:r>
          </a:p>
          <a:p>
            <a:r>
              <a:rPr lang="en-US" dirty="0" smtClean="0"/>
              <a:t>You </a:t>
            </a:r>
            <a:r>
              <a:rPr lang="en-US" dirty="0"/>
              <a:t>can mix and match XML and </a:t>
            </a:r>
            <a:r>
              <a:rPr lang="en-US" dirty="0" smtClean="0"/>
              <a:t>annotations as </a:t>
            </a:r>
            <a:r>
              <a:rPr lang="en-US" dirty="0"/>
              <a:t>you please</a:t>
            </a:r>
          </a:p>
          <a:p>
            <a:r>
              <a:rPr lang="en-US" dirty="0" smtClean="0"/>
              <a:t>@</a:t>
            </a:r>
            <a:r>
              <a:rPr lang="en-US" dirty="0"/>
              <a:t>Autowired and @Component allow for </a:t>
            </a:r>
            <a:r>
              <a:rPr lang="en-US" dirty="0" smtClean="0"/>
              <a:t>almost empty </a:t>
            </a:r>
            <a:r>
              <a:rPr lang="en-US" dirty="0"/>
              <a:t>configuration files</a:t>
            </a:r>
          </a:p>
          <a:p>
            <a:r>
              <a:rPr lang="en-US" dirty="0" smtClean="0"/>
              <a:t>@</a:t>
            </a:r>
            <a:r>
              <a:rPr lang="en-US" dirty="0"/>
              <a:t>Transactional and @</a:t>
            </a:r>
            <a:r>
              <a:rPr lang="en-US" dirty="0" err="1" smtClean="0"/>
              <a:t>ContextConfiguration</a:t>
            </a:r>
            <a:r>
              <a:rPr lang="en-US" dirty="0" smtClean="0"/>
              <a:t> allow </a:t>
            </a:r>
            <a:r>
              <a:rPr lang="en-US" dirty="0"/>
              <a:t>you to run transactional system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141</a:t>
            </a:fld>
            <a:endParaRPr 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3286124"/>
            <a:ext cx="8229600" cy="274001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Using Spring’s annotations to Configure and</a:t>
            </a:r>
          </a:p>
          <a:p>
            <a:pPr algn="ctr">
              <a:buNone/>
            </a:pPr>
            <a:r>
              <a:rPr lang="en-US" dirty="0"/>
              <a:t>test an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142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the Spring Application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643050"/>
            <a:ext cx="7943818" cy="1033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2928934"/>
            <a:ext cx="2994156" cy="313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Start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manages the lifecycle of the </a:t>
            </a:r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beans are fully initialized before they are used</a:t>
            </a:r>
          </a:p>
          <a:p>
            <a:r>
              <a:rPr lang="en-US" dirty="0" smtClean="0"/>
              <a:t>Beans </a:t>
            </a:r>
            <a:r>
              <a:rPr lang="en-US" dirty="0"/>
              <a:t>are always created in the right </a:t>
            </a:r>
            <a:r>
              <a:rPr lang="en-US" dirty="0" smtClean="0"/>
              <a:t>order</a:t>
            </a:r>
          </a:p>
          <a:p>
            <a:pPr lvl="1"/>
            <a:r>
              <a:rPr lang="en-US" dirty="0" smtClean="0"/>
              <a:t>Based </a:t>
            </a:r>
            <a:r>
              <a:rPr lang="en-US" dirty="0"/>
              <a:t>on their dependencies</a:t>
            </a:r>
          </a:p>
          <a:p>
            <a:r>
              <a:rPr lang="en-US" dirty="0" smtClean="0"/>
              <a:t>Each </a:t>
            </a:r>
            <a:r>
              <a:rPr lang="en-US" dirty="0"/>
              <a:t>bean is bound to a unique </a:t>
            </a:r>
            <a:r>
              <a:rPr lang="en-US" dirty="0" smtClean="0"/>
              <a:t>id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id reflects the service the bean provides to clients</a:t>
            </a:r>
          </a:p>
          <a:p>
            <a:r>
              <a:rPr lang="en-US" dirty="0" smtClean="0"/>
              <a:t>Spring </a:t>
            </a:r>
            <a:r>
              <a:rPr lang="en-US" dirty="0"/>
              <a:t>encapsulates the bean </a:t>
            </a:r>
            <a:r>
              <a:rPr lang="en-US" dirty="0" smtClean="0"/>
              <a:t>implementations chosen </a:t>
            </a:r>
            <a:r>
              <a:rPr lang="en-US" dirty="0"/>
              <a:t>for a given application </a:t>
            </a:r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Conceals </a:t>
            </a:r>
            <a:r>
              <a:rPr lang="en-US" dirty="0"/>
              <a:t>implementation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71414"/>
            <a:ext cx="6115064" cy="500066"/>
          </a:xfrm>
        </p:spPr>
        <p:txBody>
          <a:bodyPr/>
          <a:lstStyle/>
          <a:p>
            <a:r>
              <a:rPr lang="en-US" dirty="0" smtClean="0"/>
              <a:t>Basic XML Bean Definition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364475"/>
            <a:ext cx="8229600" cy="2797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Possible Bean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922144"/>
            <a:ext cx="8229600" cy="368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 Dependency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570356"/>
            <a:ext cx="8229600" cy="438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/>
              </a:rPr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Spring</a:t>
            </a:r>
          </a:p>
          <a:p>
            <a:r>
              <a:rPr lang="en-US" dirty="0" smtClean="0"/>
              <a:t>Using </a:t>
            </a:r>
            <a:r>
              <a:rPr lang="en-US" dirty="0"/>
              <a:t>Spring to configure an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Understanding </a:t>
            </a:r>
            <a:r>
              <a:rPr lang="en-US" dirty="0"/>
              <a:t>the bean </a:t>
            </a:r>
            <a:r>
              <a:rPr lang="en-US" dirty="0" smtClean="0"/>
              <a:t>life-cycle</a:t>
            </a:r>
          </a:p>
          <a:p>
            <a:r>
              <a:rPr lang="en-US" dirty="0" smtClean="0"/>
              <a:t>Simplifying </a:t>
            </a:r>
            <a:r>
              <a:rPr lang="en-US" dirty="0"/>
              <a:t>application </a:t>
            </a:r>
            <a:r>
              <a:rPr lang="en-US" dirty="0" smtClean="0"/>
              <a:t>configuration</a:t>
            </a:r>
          </a:p>
          <a:p>
            <a:r>
              <a:rPr lang="en-US" dirty="0" smtClean="0"/>
              <a:t>Testing </a:t>
            </a:r>
            <a:r>
              <a:rPr lang="en-US" dirty="0"/>
              <a:t>a Spring-based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Annotation-based </a:t>
            </a:r>
            <a:r>
              <a:rPr lang="en-US" dirty="0"/>
              <a:t>dependency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Setter Dependency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507155"/>
            <a:ext cx="8229600" cy="451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Constructors vs. Setters?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supports both</a:t>
            </a:r>
          </a:p>
          <a:p>
            <a:r>
              <a:rPr lang="en-US" dirty="0" smtClean="0"/>
              <a:t>You </a:t>
            </a:r>
            <a:r>
              <a:rPr lang="en-US" dirty="0"/>
              <a:t>can mix and </a:t>
            </a:r>
            <a:r>
              <a:rPr lang="en-US" dirty="0" smtClean="0"/>
              <a:t>match</a:t>
            </a:r>
          </a:p>
          <a:p>
            <a:r>
              <a:rPr lang="nl-BE" dirty="0" err="1" smtClean="0"/>
              <a:t>Constructor</a:t>
            </a:r>
            <a:endParaRPr lang="nl-BE" dirty="0" smtClean="0"/>
          </a:p>
          <a:p>
            <a:pPr lvl="1"/>
            <a:r>
              <a:rPr lang="en-US" dirty="0"/>
              <a:t>Enforce mandatory </a:t>
            </a:r>
            <a:r>
              <a:rPr lang="en-US" dirty="0" smtClean="0"/>
              <a:t>dependencies</a:t>
            </a:r>
          </a:p>
          <a:p>
            <a:pPr lvl="1"/>
            <a:r>
              <a:rPr lang="en-US" dirty="0" smtClean="0"/>
              <a:t>Promote immutability</a:t>
            </a:r>
          </a:p>
          <a:p>
            <a:pPr lvl="1"/>
            <a:r>
              <a:rPr lang="en-US" dirty="0" smtClean="0"/>
              <a:t>Concise </a:t>
            </a:r>
            <a:r>
              <a:rPr lang="en-US" dirty="0"/>
              <a:t>for programmatic </a:t>
            </a:r>
            <a:r>
              <a:rPr lang="en-US" dirty="0" smtClean="0"/>
              <a:t>usage</a:t>
            </a:r>
          </a:p>
          <a:p>
            <a:r>
              <a:rPr lang="nl-BE" dirty="0" smtClean="0"/>
              <a:t>Setter</a:t>
            </a:r>
          </a:p>
          <a:p>
            <a:pPr lvl="1"/>
            <a:r>
              <a:rPr lang="en-US" dirty="0"/>
              <a:t>Have descriptive names</a:t>
            </a:r>
          </a:p>
          <a:p>
            <a:pPr lvl="1"/>
            <a:r>
              <a:rPr lang="en-US" dirty="0" smtClean="0"/>
              <a:t>Follow </a:t>
            </a:r>
            <a:r>
              <a:rPr lang="en-US" dirty="0"/>
              <a:t>JavaBean™ conventions</a:t>
            </a:r>
          </a:p>
          <a:p>
            <a:pPr lvl="1"/>
            <a:r>
              <a:rPr lang="en-US" dirty="0" smtClean="0"/>
              <a:t>Inherited </a:t>
            </a:r>
            <a:r>
              <a:rPr lang="en-US" dirty="0"/>
              <a:t>automatically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standard Java design </a:t>
            </a:r>
            <a:r>
              <a:rPr lang="en-US" dirty="0" smtClean="0"/>
              <a:t>guidelines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constructors to set required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setters for optional or those with default values</a:t>
            </a:r>
          </a:p>
          <a:p>
            <a:r>
              <a:rPr lang="en-US" dirty="0" smtClean="0"/>
              <a:t>You </a:t>
            </a:r>
            <a:r>
              <a:rPr lang="en-US" dirty="0"/>
              <a:t>may find some classes are designed for </a:t>
            </a:r>
            <a:r>
              <a:rPr lang="en-US" dirty="0" smtClean="0"/>
              <a:t>a particular </a:t>
            </a:r>
            <a:r>
              <a:rPr lang="en-US" dirty="0"/>
              <a:t>injection </a:t>
            </a:r>
            <a:r>
              <a:rPr lang="en-US" dirty="0" smtClean="0"/>
              <a:t>strategy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that case go with it, do not fight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Be </a:t>
            </a:r>
            <a:r>
              <a:rPr lang="en-US" dirty="0"/>
              <a:t>consistent above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Constructor/Setter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458" y="1500188"/>
            <a:ext cx="793593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Scalar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696" y="1500188"/>
            <a:ext cx="772145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Value Type Conversion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757875"/>
            <a:ext cx="8229600" cy="401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14423"/>
            <a:ext cx="8229600" cy="4286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142984"/>
            <a:ext cx="8420120" cy="293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71472" y="4071942"/>
            <a:ext cx="1566070" cy="3219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91"/>
              </a:lnSpc>
            </a:pPr>
            <a:r>
              <a:rPr lang="en-US" sz="2000" dirty="0" smtClean="0">
                <a:solidFill>
                  <a:srgbClr val="000000"/>
                </a:solidFill>
                <a:latin typeface="Tahoma"/>
              </a:rPr>
              <a:t>Equivalent to:</a:t>
            </a:r>
            <a:endParaRPr lang="en-US" sz="2000" dirty="0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4357694"/>
            <a:ext cx="8358246" cy="1155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5429264"/>
            <a:ext cx="74104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Injecting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support available </a:t>
            </a:r>
            <a:r>
              <a:rPr lang="en-US" dirty="0" smtClean="0"/>
              <a:t>for</a:t>
            </a:r>
          </a:p>
          <a:p>
            <a:pPr lvl="1"/>
            <a:r>
              <a:rPr lang="en-US" dirty="0" smtClean="0"/>
              <a:t>Properties </a:t>
            </a:r>
            <a:r>
              <a:rPr lang="en-US" dirty="0"/>
              <a:t>(through props / prop </a:t>
            </a:r>
            <a:r>
              <a:rPr lang="en-US" dirty="0" smtClean="0"/>
              <a:t>elements)</a:t>
            </a:r>
          </a:p>
          <a:p>
            <a:pPr lvl="1"/>
            <a:r>
              <a:rPr lang="en-US" dirty="0" smtClean="0"/>
              <a:t>Set </a:t>
            </a:r>
            <a:r>
              <a:rPr lang="en-US" dirty="0"/>
              <a:t>(through a set element, similar to </a:t>
            </a:r>
            <a:r>
              <a:rPr lang="en-US" dirty="0" smtClean="0"/>
              <a:t>list)</a:t>
            </a:r>
          </a:p>
          <a:p>
            <a:pPr lvl="1"/>
            <a:r>
              <a:rPr lang="en-US" dirty="0" smtClean="0"/>
              <a:t>Map </a:t>
            </a:r>
            <a:r>
              <a:rPr lang="en-US" dirty="0"/>
              <a:t>(through map / key elements)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Factory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objects cannot be created by a </a:t>
            </a:r>
            <a:r>
              <a:rPr lang="en-US" dirty="0" smtClean="0"/>
              <a:t>constructor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143116"/>
            <a:ext cx="8081978" cy="322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Factory Beans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want Spring to always </a:t>
            </a:r>
            <a:r>
              <a:rPr lang="en-US" dirty="0" smtClean="0"/>
              <a:t>delegate to </a:t>
            </a:r>
            <a:r>
              <a:rPr lang="en-US" dirty="0"/>
              <a:t>Java code to create another bean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500306"/>
            <a:ext cx="8153404" cy="318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Spring Framework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Provide comprehensive infrastructural </a:t>
            </a:r>
            <a:r>
              <a:rPr lang="en-US" dirty="0" smtClean="0"/>
              <a:t>support for </a:t>
            </a:r>
            <a:r>
              <a:rPr lang="en-US" dirty="0"/>
              <a:t>developing enterprise Java™ </a:t>
            </a:r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Spring </a:t>
            </a:r>
            <a:r>
              <a:rPr lang="en-US" dirty="0"/>
              <a:t>deals with the </a:t>
            </a:r>
            <a:r>
              <a:rPr lang="en-US" dirty="0" smtClean="0"/>
              <a:t>plumbing</a:t>
            </a:r>
          </a:p>
          <a:p>
            <a:pPr lvl="1"/>
            <a:r>
              <a:rPr lang="en-US" dirty="0" smtClean="0"/>
              <a:t>So </a:t>
            </a:r>
            <a:r>
              <a:rPr lang="en-US" dirty="0"/>
              <a:t>you can focus on solving the domain </a:t>
            </a:r>
            <a:r>
              <a:rPr lang="en-US" dirty="0" smtClean="0"/>
              <a:t>problem</a:t>
            </a:r>
          </a:p>
          <a:p>
            <a:r>
              <a:rPr lang="en-US" dirty="0"/>
              <a:t>Core </a:t>
            </a:r>
            <a:r>
              <a:rPr lang="en-US" dirty="0" smtClean="0"/>
              <a:t>support</a:t>
            </a:r>
          </a:p>
          <a:p>
            <a:pPr lvl="1"/>
            <a:r>
              <a:rPr lang="en-US" dirty="0" smtClean="0"/>
              <a:t>Application Configuration</a:t>
            </a:r>
          </a:p>
          <a:p>
            <a:pPr lvl="1"/>
            <a:r>
              <a:rPr lang="en-US" dirty="0" smtClean="0"/>
              <a:t>Enterprise Integration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FactoryBean</a:t>
            </a:r>
            <a:r>
              <a:rPr lang="en-US" dirty="0" smtClean="0"/>
              <a:t>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auto detects any bean that </a:t>
            </a:r>
            <a:r>
              <a:rPr lang="en-US" dirty="0" smtClean="0"/>
              <a:t>implements </a:t>
            </a:r>
            <a:r>
              <a:rPr lang="en-US" dirty="0" err="1" smtClean="0"/>
              <a:t>FactoryBean</a:t>
            </a:r>
            <a:r>
              <a:rPr lang="en-US" dirty="0" smtClean="0"/>
              <a:t> </a:t>
            </a:r>
            <a:r>
              <a:rPr lang="en-US" dirty="0"/>
              <a:t>and returns the object created </a:t>
            </a:r>
            <a:r>
              <a:rPr lang="en-US" dirty="0" smtClean="0"/>
              <a:t>by </a:t>
            </a:r>
            <a:r>
              <a:rPr lang="en-US" dirty="0" err="1" smtClean="0"/>
              <a:t>getObject</a:t>
            </a:r>
            <a:r>
              <a:rPr lang="en-US" dirty="0"/>
              <a:t>() to </a:t>
            </a:r>
            <a:r>
              <a:rPr lang="en-US" dirty="0" smtClean="0"/>
              <a:t>clients</a:t>
            </a:r>
          </a:p>
          <a:p>
            <a:pPr lvl="1"/>
            <a:r>
              <a:rPr lang="en-US" dirty="0"/>
              <a:t>The factory itself is </a:t>
            </a:r>
            <a:r>
              <a:rPr lang="en-US" dirty="0" smtClean="0"/>
              <a:t>concealed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68" y="2786058"/>
            <a:ext cx="4943943" cy="300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Factory Bean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Encapsulating the creation of a test </a:t>
            </a:r>
            <a:r>
              <a:rPr lang="en-US" dirty="0" err="1" smtClean="0"/>
              <a:t>DataSource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990" y="2071678"/>
            <a:ext cx="8682010" cy="397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FactoryBeans</a:t>
            </a:r>
            <a:r>
              <a:rPr lang="en-US" dirty="0" smtClean="0"/>
              <a:t> in 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JndiObjectFactoryBean</a:t>
            </a:r>
            <a:endParaRPr lang="en-US" dirty="0" smtClean="0"/>
          </a:p>
          <a:p>
            <a:pPr lvl="1"/>
            <a:r>
              <a:rPr lang="en-US" dirty="0" smtClean="0"/>
              <a:t>One </a:t>
            </a:r>
            <a:r>
              <a:rPr lang="en-US" dirty="0"/>
              <a:t>option for looking up JNDI objects</a:t>
            </a:r>
          </a:p>
          <a:p>
            <a:r>
              <a:rPr lang="en-US" dirty="0" err="1" smtClean="0"/>
              <a:t>FactoryBeans</a:t>
            </a:r>
            <a:r>
              <a:rPr lang="en-US" dirty="0" smtClean="0"/>
              <a:t> </a:t>
            </a:r>
            <a:r>
              <a:rPr lang="en-US" dirty="0"/>
              <a:t>for creating remote proxies</a:t>
            </a:r>
          </a:p>
          <a:p>
            <a:r>
              <a:rPr lang="en-US" dirty="0" err="1" smtClean="0"/>
              <a:t>FactoryBeans</a:t>
            </a:r>
            <a:r>
              <a:rPr lang="en-US" dirty="0" smtClean="0"/>
              <a:t> </a:t>
            </a:r>
            <a:r>
              <a:rPr lang="en-US" dirty="0"/>
              <a:t>for configuring data </a:t>
            </a:r>
            <a:r>
              <a:rPr lang="en-US" dirty="0" smtClean="0"/>
              <a:t>access technologies </a:t>
            </a:r>
            <a:r>
              <a:rPr lang="en-US" dirty="0"/>
              <a:t>like Hibernate, JPA or iBatis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Spring Application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application contexts can </a:t>
            </a:r>
            <a:r>
              <a:rPr lang="en-US" dirty="0" smtClean="0"/>
              <a:t>be bootstrapped </a:t>
            </a:r>
            <a:r>
              <a:rPr lang="en-US" dirty="0"/>
              <a:t>in any environment, </a:t>
            </a:r>
            <a:r>
              <a:rPr lang="en-US" dirty="0" smtClean="0"/>
              <a:t>including</a:t>
            </a:r>
          </a:p>
          <a:p>
            <a:pPr lvl="1"/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/>
              <a:t>system </a:t>
            </a:r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Web application</a:t>
            </a:r>
          </a:p>
          <a:p>
            <a:pPr lvl="1"/>
            <a:r>
              <a:rPr lang="en-US" dirty="0" smtClean="0"/>
              <a:t>Enterprise </a:t>
            </a:r>
            <a:r>
              <a:rPr lang="en-US" dirty="0"/>
              <a:t>Java Bean (</a:t>
            </a:r>
            <a:r>
              <a:rPr lang="en-US" dirty="0" smtClean="0"/>
              <a:t>EJB)</a:t>
            </a:r>
          </a:p>
          <a:p>
            <a:pPr lvl="1"/>
            <a:r>
              <a:rPr lang="en-US" dirty="0" smtClean="0"/>
              <a:t>Standalone </a:t>
            </a:r>
            <a:r>
              <a:rPr lang="en-US" dirty="0"/>
              <a:t>application</a:t>
            </a:r>
          </a:p>
          <a:p>
            <a:r>
              <a:rPr lang="en-US" dirty="0" smtClean="0"/>
              <a:t>Loadable </a:t>
            </a:r>
            <a:r>
              <a:rPr lang="en-US" dirty="0"/>
              <a:t>with bean definitions from </a:t>
            </a: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class </a:t>
            </a:r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the local file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an environment-relative resource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71414"/>
            <a:ext cx="6115064" cy="714380"/>
          </a:xfrm>
        </p:spPr>
        <p:txBody>
          <a:bodyPr/>
          <a:lstStyle/>
          <a:p>
            <a:r>
              <a:rPr lang="en-US" dirty="0" smtClean="0"/>
              <a:t>Example: Using an Application Context Inside a </a:t>
            </a:r>
            <a:r>
              <a:rPr lang="en-US" dirty="0" err="1" smtClean="0"/>
              <a:t>Junit</a:t>
            </a:r>
            <a:r>
              <a:rPr lang="en-US" dirty="0" smtClean="0"/>
              <a:t> System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7581" y="1500188"/>
            <a:ext cx="74116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71414"/>
            <a:ext cx="6115064" cy="500066"/>
          </a:xfrm>
        </p:spPr>
        <p:txBody>
          <a:bodyPr/>
          <a:lstStyle/>
          <a:p>
            <a:r>
              <a:rPr lang="en-US" dirty="0" smtClean="0"/>
              <a:t>Spring's Flexible Resource Loading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ApplicationContext implementations </a:t>
            </a:r>
            <a:r>
              <a:rPr lang="en-US" dirty="0" smtClean="0"/>
              <a:t>have default </a:t>
            </a:r>
            <a:r>
              <a:rPr lang="en-US" dirty="0"/>
              <a:t>resource loading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428868"/>
            <a:ext cx="7696166" cy="3194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0"/>
            <a:ext cx="6115064" cy="714356"/>
          </a:xfrm>
        </p:spPr>
        <p:txBody>
          <a:bodyPr/>
          <a:lstStyle/>
          <a:p>
            <a:r>
              <a:rPr lang="en-US" dirty="0" smtClean="0"/>
              <a:t>Spring's Flexible Resource</a:t>
            </a:r>
            <a:br>
              <a:rPr lang="en-US" dirty="0" smtClean="0"/>
            </a:br>
            <a:r>
              <a:rPr lang="en-US" dirty="0" smtClean="0"/>
              <a:t>Loading Mechanism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714908"/>
          </a:xfrm>
        </p:spPr>
        <p:txBody>
          <a:bodyPr/>
          <a:lstStyle/>
          <a:p>
            <a:r>
              <a:rPr lang="en-US" dirty="0"/>
              <a:t>However, default rules can be overridden </a:t>
            </a:r>
            <a:r>
              <a:rPr lang="en-US" dirty="0" smtClean="0"/>
              <a:t>with resource </a:t>
            </a:r>
            <a:r>
              <a:rPr lang="en-US" dirty="0"/>
              <a:t>loading </a:t>
            </a:r>
            <a:r>
              <a:rPr lang="en-US" dirty="0" smtClean="0"/>
              <a:t>prefixes</a:t>
            </a:r>
          </a:p>
          <a:p>
            <a:endParaRPr lang="nl-BE" dirty="0" smtClean="0"/>
          </a:p>
          <a:p>
            <a:endParaRPr lang="nl-BE" dirty="0"/>
          </a:p>
          <a:p>
            <a:r>
              <a:rPr lang="en-US" dirty="0"/>
              <a:t>These prefixes can be used anywhere </a:t>
            </a:r>
            <a:r>
              <a:rPr lang="en-US" dirty="0" smtClean="0"/>
              <a:t>Spring needs </a:t>
            </a:r>
            <a:r>
              <a:rPr lang="en-US" dirty="0"/>
              <a:t>to deal with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just in constructor args to application context</a:t>
            </a:r>
          </a:p>
          <a:p>
            <a:r>
              <a:rPr lang="en-US" dirty="0" smtClean="0"/>
              <a:t>Various prefixes</a:t>
            </a:r>
          </a:p>
          <a:p>
            <a:pPr lvl="1"/>
            <a:r>
              <a:rPr lang="en-US" dirty="0" err="1" smtClean="0"/>
              <a:t>Classpath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File: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</a:t>
            </a:r>
            <a:endParaRPr lang="nl-BE" dirty="0" smtClean="0"/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85992"/>
            <a:ext cx="8215338" cy="97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0"/>
            <a:ext cx="6115064" cy="714356"/>
          </a:xfrm>
        </p:spPr>
        <p:txBody>
          <a:bodyPr/>
          <a:lstStyle/>
          <a:p>
            <a:r>
              <a:rPr lang="en-US" dirty="0" smtClean="0"/>
              <a:t>Creating a Spring Application</a:t>
            </a:r>
            <a:br>
              <a:rPr lang="en-US" dirty="0" smtClean="0"/>
            </a:br>
            <a:r>
              <a:rPr lang="en-US" dirty="0" smtClean="0"/>
              <a:t>Context from Multiple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context can be configured from multiple </a:t>
            </a:r>
            <a:r>
              <a:rPr lang="en-US" dirty="0" smtClean="0"/>
              <a:t>files</a:t>
            </a:r>
          </a:p>
          <a:p>
            <a:r>
              <a:rPr lang="en-US" dirty="0" smtClean="0"/>
              <a:t>Allows </a:t>
            </a:r>
            <a:r>
              <a:rPr lang="en-US" dirty="0"/>
              <a:t>partitioning of bean definitions </a:t>
            </a:r>
            <a:r>
              <a:rPr lang="en-US" dirty="0" smtClean="0"/>
              <a:t>into logical </a:t>
            </a:r>
            <a:r>
              <a:rPr lang="en-US" dirty="0"/>
              <a:t>groups</a:t>
            </a:r>
          </a:p>
          <a:p>
            <a:r>
              <a:rPr lang="en-US" dirty="0" smtClean="0"/>
              <a:t>Generally </a:t>
            </a:r>
            <a:r>
              <a:rPr lang="en-US" dirty="0"/>
              <a:t>a best practice to separate </a:t>
            </a:r>
            <a:r>
              <a:rPr lang="en-US" dirty="0" smtClean="0"/>
              <a:t>out “application</a:t>
            </a:r>
            <a:r>
              <a:rPr lang="en-US" dirty="0"/>
              <a:t>” beans from “</a:t>
            </a:r>
            <a:r>
              <a:rPr lang="en-US" dirty="0" smtClean="0"/>
              <a:t>infrastructure” beans</a:t>
            </a:r>
          </a:p>
          <a:p>
            <a:pPr lvl="1"/>
            <a:r>
              <a:rPr lang="en-US" dirty="0" smtClean="0"/>
              <a:t>Infrastructure </a:t>
            </a:r>
            <a:r>
              <a:rPr lang="en-US" dirty="0"/>
              <a:t>often changes between </a:t>
            </a:r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Evolves </a:t>
            </a:r>
            <a:r>
              <a:rPr lang="en-US" dirty="0"/>
              <a:t>at a different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657278"/>
            <a:ext cx="8229600" cy="421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574" y="1500188"/>
            <a:ext cx="7889702" cy="4525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typical application system consists of </a:t>
            </a:r>
            <a:r>
              <a:rPr lang="en-US" dirty="0" smtClean="0"/>
              <a:t>several parts </a:t>
            </a:r>
            <a:r>
              <a:rPr lang="en-US" dirty="0"/>
              <a:t>working together to carry out a use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530806"/>
            <a:ext cx="8294675" cy="354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 in Each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667" y="1500188"/>
            <a:ext cx="654551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Dependency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object is handed what it needs to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Frees </a:t>
            </a:r>
            <a:r>
              <a:rPr lang="en-US" dirty="0"/>
              <a:t>your object from the burden of resolving </a:t>
            </a:r>
            <a:r>
              <a:rPr lang="en-US" dirty="0" smtClean="0"/>
              <a:t>its dependencies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Simplifies your code, improves code reusability</a:t>
            </a:r>
          </a:p>
          <a:p>
            <a:r>
              <a:rPr lang="en-US" dirty="0" smtClean="0"/>
              <a:t>Promotes </a:t>
            </a:r>
            <a:r>
              <a:rPr lang="en-US" dirty="0"/>
              <a:t>programming to </a:t>
            </a:r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Conceals </a:t>
            </a:r>
            <a:r>
              <a:rPr lang="en-US" dirty="0"/>
              <a:t>the implementation details of each dependency</a:t>
            </a:r>
          </a:p>
          <a:p>
            <a:r>
              <a:rPr lang="en-US" dirty="0" smtClean="0"/>
              <a:t>Improves testability</a:t>
            </a:r>
          </a:p>
          <a:p>
            <a:pPr lvl="1"/>
            <a:r>
              <a:rPr lang="en-US" dirty="0" smtClean="0"/>
              <a:t>Dependencies </a:t>
            </a:r>
            <a:r>
              <a:rPr lang="en-US" dirty="0"/>
              <a:t>can be easily stubbed out for unit testing</a:t>
            </a:r>
          </a:p>
          <a:p>
            <a:r>
              <a:rPr lang="en-US" dirty="0" smtClean="0"/>
              <a:t>Allows </a:t>
            </a:r>
            <a:r>
              <a:rPr lang="en-US" dirty="0"/>
              <a:t>for centralized control over object </a:t>
            </a:r>
            <a:r>
              <a:rPr lang="en-US" dirty="0" smtClean="0"/>
              <a:t>lifecycle</a:t>
            </a:r>
          </a:p>
          <a:p>
            <a:pPr lvl="1"/>
            <a:r>
              <a:rPr lang="en-US" dirty="0" smtClean="0"/>
              <a:t>Opens </a:t>
            </a:r>
            <a:r>
              <a:rPr lang="en-US" dirty="0"/>
              <a:t>the door for new possibilities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3500438"/>
            <a:ext cx="8229600" cy="2525699"/>
          </a:xfrm>
        </p:spPr>
        <p:txBody>
          <a:bodyPr/>
          <a:lstStyle/>
          <a:p>
            <a:pPr algn="ctr">
              <a:buNone/>
            </a:pPr>
            <a:r>
              <a:rPr lang="nl-BE" dirty="0" err="1" smtClean="0"/>
              <a:t>Using</a:t>
            </a:r>
            <a:r>
              <a:rPr lang="nl-BE" dirty="0" smtClean="0"/>
              <a:t> Spring to </a:t>
            </a:r>
            <a:r>
              <a:rPr lang="nl-BE" dirty="0" err="1" smtClean="0"/>
              <a:t>configure</a:t>
            </a:r>
            <a:r>
              <a:rPr lang="nl-BE" dirty="0" smtClean="0"/>
              <a:t> </a:t>
            </a:r>
            <a:r>
              <a:rPr lang="nl-BE" dirty="0" err="1" smtClean="0"/>
              <a:t>an</a:t>
            </a:r>
            <a:r>
              <a:rPr lang="nl-BE" dirty="0" smtClean="0"/>
              <a:t> </a:t>
            </a:r>
            <a:r>
              <a:rPr lang="nl-BE" dirty="0" err="1" smtClean="0"/>
              <a:t>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Aspects with</a:t>
            </a:r>
            <a:br>
              <a:rPr lang="en-US" dirty="0" smtClean="0"/>
            </a:br>
            <a:r>
              <a:rPr lang="en-US" dirty="0" smtClean="0"/>
              <a:t>Spring AOP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Aspect-Oriented Programming for</a:t>
            </a:r>
          </a:p>
          <a:p>
            <a:r>
              <a:rPr lang="en-US" dirty="0" smtClean="0"/>
              <a:t>Declarative Enterprise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Problem Does AOP Solve?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Aspect-Oriented Programming (AOP) </a:t>
            </a:r>
            <a:r>
              <a:rPr lang="en-US" dirty="0" smtClean="0"/>
              <a:t>enables modularization </a:t>
            </a:r>
            <a:r>
              <a:rPr lang="en-US" dirty="0"/>
              <a:t>of cross-cutting </a:t>
            </a:r>
            <a:r>
              <a:rPr lang="en-US" dirty="0" smtClean="0"/>
              <a:t>concerns</a:t>
            </a:r>
          </a:p>
          <a:p>
            <a:r>
              <a:rPr lang="en-US" dirty="0"/>
              <a:t>Generic functionality that is needed in </a:t>
            </a:r>
            <a:r>
              <a:rPr lang="en-US" dirty="0" smtClean="0"/>
              <a:t>many places </a:t>
            </a:r>
            <a:r>
              <a:rPr lang="en-US" dirty="0"/>
              <a:t>in your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Logging </a:t>
            </a:r>
            <a:r>
              <a:rPr lang="en-US" dirty="0"/>
              <a:t>and </a:t>
            </a:r>
            <a:r>
              <a:rPr lang="en-US" dirty="0" smtClean="0"/>
              <a:t>Tracing</a:t>
            </a:r>
          </a:p>
          <a:p>
            <a:pPr lvl="1"/>
            <a:r>
              <a:rPr lang="en-US" dirty="0" smtClean="0"/>
              <a:t>Transaction Management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Performance Monitoring</a:t>
            </a:r>
          </a:p>
          <a:p>
            <a:pPr lvl="1"/>
            <a:r>
              <a:rPr lang="en-US" dirty="0" smtClean="0"/>
              <a:t>Custom </a:t>
            </a:r>
            <a:r>
              <a:rPr lang="en-US" dirty="0"/>
              <a:t>Business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Requirement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474969"/>
            <a:ext cx="8229600" cy="25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0"/>
            <a:ext cx="6115064" cy="714356"/>
          </a:xfrm>
        </p:spPr>
        <p:txBody>
          <a:bodyPr/>
          <a:lstStyle/>
          <a:p>
            <a:r>
              <a:rPr lang="en-US" dirty="0" smtClean="0"/>
              <a:t>Implementing Cross Cutting</a:t>
            </a:r>
            <a:br>
              <a:rPr lang="en-US" dirty="0" smtClean="0"/>
            </a:br>
            <a:r>
              <a:rPr lang="en-US" dirty="0" smtClean="0"/>
              <a:t>Concerns Without Modularization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Failing to modularize cross-cutting </a:t>
            </a:r>
            <a:r>
              <a:rPr lang="en-US" dirty="0" smtClean="0"/>
              <a:t>concerns leads </a:t>
            </a:r>
            <a:r>
              <a:rPr lang="en-US" dirty="0"/>
              <a:t>to two </a:t>
            </a:r>
            <a:r>
              <a:rPr lang="en-US" dirty="0" smtClean="0"/>
              <a:t>things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Code tangling</a:t>
            </a:r>
          </a:p>
          <a:p>
            <a:pPr marL="725487" lvl="1" indent="-457200"/>
            <a:r>
              <a:rPr lang="en-US" dirty="0" smtClean="0"/>
              <a:t>A </a:t>
            </a:r>
            <a:r>
              <a:rPr lang="en-US" dirty="0"/>
              <a:t>coupling of concerns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Code scattering</a:t>
            </a:r>
          </a:p>
          <a:p>
            <a:pPr marL="725487" lvl="1" indent="-457200"/>
            <a:r>
              <a:rPr lang="en-US" dirty="0" smtClean="0"/>
              <a:t>The </a:t>
            </a:r>
            <a:r>
              <a:rPr lang="en-US" dirty="0"/>
              <a:t>same concern spread across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Symptom #1: Tangling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897667"/>
            <a:ext cx="8229600" cy="373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Symptom #2: Scattering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412" y="1500188"/>
            <a:ext cx="791002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0"/>
            <a:ext cx="6115064" cy="714356"/>
          </a:xfrm>
        </p:spPr>
        <p:txBody>
          <a:bodyPr/>
          <a:lstStyle/>
          <a:p>
            <a:r>
              <a:rPr lang="en-US" dirty="0" smtClean="0"/>
              <a:t>System Evolution Without Modularization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511674"/>
            <a:ext cx="8229600" cy="450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 Money Transfer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8761620" cy="467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 (AOP)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Aspect-Oriented Programming (</a:t>
            </a:r>
            <a:r>
              <a:rPr lang="en-US" dirty="0" smtClean="0"/>
              <a:t>AOP) enables </a:t>
            </a:r>
            <a:r>
              <a:rPr lang="en-US" dirty="0"/>
              <a:t>modularization of </a:t>
            </a:r>
            <a:r>
              <a:rPr lang="en-US" dirty="0" smtClean="0"/>
              <a:t>cross-cutting concerns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avoid tangling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eliminate 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AOP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Implement your mainline application logic</a:t>
            </a:r>
          </a:p>
          <a:p>
            <a:pPr lvl="1"/>
            <a:r>
              <a:rPr lang="en-US" dirty="0" smtClean="0"/>
              <a:t>Focusing </a:t>
            </a:r>
            <a:r>
              <a:rPr lang="en-US" dirty="0"/>
              <a:t>on the core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/>
              <a:t>Write aspects to implement your </a:t>
            </a:r>
            <a:r>
              <a:rPr lang="en-US" dirty="0" smtClean="0"/>
              <a:t>cross-cutting concerns</a:t>
            </a:r>
            <a:endParaRPr lang="en-US" dirty="0"/>
          </a:p>
          <a:p>
            <a:pPr lvl="1"/>
            <a:r>
              <a:rPr lang="en-US" dirty="0" smtClean="0"/>
              <a:t>Spring </a:t>
            </a:r>
            <a:r>
              <a:rPr lang="en-US" dirty="0"/>
              <a:t>provides many aspects out-of-the-box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Weave </a:t>
            </a:r>
            <a:r>
              <a:rPr lang="en-US" dirty="0"/>
              <a:t>the aspects into your application</a:t>
            </a:r>
          </a:p>
          <a:p>
            <a:pPr lvl="1"/>
            <a:r>
              <a:rPr lang="en-US" dirty="0" smtClean="0"/>
              <a:t>Adding </a:t>
            </a:r>
            <a:r>
              <a:rPr lang="en-US" dirty="0"/>
              <a:t>the cross-cutting behaviours to the </a:t>
            </a:r>
            <a:r>
              <a:rPr lang="en-US" dirty="0" smtClean="0"/>
              <a:t>right places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Evolution: AOP based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0624" y="1500188"/>
            <a:ext cx="612560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AOP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AspectJ</a:t>
            </a:r>
            <a:endParaRPr lang="en-US" dirty="0" smtClean="0"/>
          </a:p>
          <a:p>
            <a:pPr lvl="1"/>
            <a:r>
              <a:rPr lang="en-US" dirty="0" smtClean="0"/>
              <a:t>Original </a:t>
            </a:r>
            <a:r>
              <a:rPr lang="en-US" dirty="0"/>
              <a:t>AOP technology (first version in </a:t>
            </a:r>
            <a:r>
              <a:rPr lang="en-US" dirty="0" smtClean="0"/>
              <a:t>1995)</a:t>
            </a:r>
          </a:p>
          <a:p>
            <a:pPr lvl="1"/>
            <a:r>
              <a:rPr lang="en-US" dirty="0" smtClean="0"/>
              <a:t>Offers </a:t>
            </a:r>
            <a:r>
              <a:rPr lang="en-US" dirty="0"/>
              <a:t>a full-blown Aspect Oriented </a:t>
            </a:r>
            <a:r>
              <a:rPr lang="en-US" dirty="0" smtClean="0"/>
              <a:t>Programming language</a:t>
            </a:r>
            <a:endParaRPr lang="en-US" dirty="0"/>
          </a:p>
          <a:p>
            <a:pPr lvl="2"/>
            <a:r>
              <a:rPr lang="en-US" dirty="0" smtClean="0"/>
              <a:t>Uses </a:t>
            </a:r>
            <a:r>
              <a:rPr lang="en-US" dirty="0"/>
              <a:t>byte code modification for aspect weaving</a:t>
            </a:r>
          </a:p>
          <a:p>
            <a:r>
              <a:rPr lang="en-US" dirty="0" smtClean="0"/>
              <a:t>Spring </a:t>
            </a:r>
            <a:r>
              <a:rPr lang="en-US" dirty="0"/>
              <a:t>AOP</a:t>
            </a:r>
          </a:p>
          <a:p>
            <a:pPr lvl="1"/>
            <a:r>
              <a:rPr lang="en-US" dirty="0" smtClean="0"/>
              <a:t>Java-based </a:t>
            </a:r>
            <a:r>
              <a:rPr lang="en-US" dirty="0"/>
              <a:t>AOP framework with AspectJ integration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dynamic proxies for aspect </a:t>
            </a:r>
            <a:r>
              <a:rPr lang="en-US" dirty="0" smtClean="0"/>
              <a:t>weaving</a:t>
            </a:r>
          </a:p>
          <a:p>
            <a:pPr lvl="2"/>
            <a:r>
              <a:rPr lang="en-US" dirty="0" smtClean="0"/>
              <a:t>Focuses </a:t>
            </a:r>
            <a:r>
              <a:rPr lang="en-US" dirty="0"/>
              <a:t>on using AOP to solve enterprise </a:t>
            </a:r>
            <a:r>
              <a:rPr lang="en-US" dirty="0" smtClean="0"/>
              <a:t>problems</a:t>
            </a:r>
          </a:p>
          <a:p>
            <a:pPr lvl="2"/>
            <a:r>
              <a:rPr lang="en-US" b="1" dirty="0" smtClean="0"/>
              <a:t>The </a:t>
            </a:r>
            <a:r>
              <a:rPr lang="en-US" b="1" dirty="0"/>
              <a:t>focus of this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AOP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Point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point in the execution of a program such as </a:t>
            </a:r>
            <a:r>
              <a:rPr lang="en-US" dirty="0" smtClean="0"/>
              <a:t>a method </a:t>
            </a:r>
            <a:r>
              <a:rPr lang="en-US" dirty="0"/>
              <a:t>call or field assignment</a:t>
            </a:r>
          </a:p>
          <a:p>
            <a:r>
              <a:rPr lang="en-US" dirty="0" err="1" smtClean="0"/>
              <a:t>Pointcut</a:t>
            </a:r>
            <a:endParaRPr lang="en-US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expression that selects one or more Join Points</a:t>
            </a:r>
          </a:p>
          <a:p>
            <a:r>
              <a:rPr lang="en-US" dirty="0" smtClean="0"/>
              <a:t>Advice</a:t>
            </a:r>
            <a:endParaRPr lang="en-US" dirty="0"/>
          </a:p>
          <a:p>
            <a:pPr lvl="1"/>
            <a:r>
              <a:rPr lang="en-US" dirty="0" smtClean="0"/>
              <a:t>Code </a:t>
            </a:r>
            <a:r>
              <a:rPr lang="en-US" dirty="0"/>
              <a:t>to be executed at a Join Point that has </a:t>
            </a:r>
            <a:r>
              <a:rPr lang="en-US" dirty="0" smtClean="0"/>
              <a:t>been selected </a:t>
            </a:r>
            <a:r>
              <a:rPr lang="en-US" dirty="0"/>
              <a:t>by a Pointcut</a:t>
            </a:r>
          </a:p>
          <a:p>
            <a:r>
              <a:rPr lang="en-US" dirty="0" smtClean="0"/>
              <a:t>Aspect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module that encapsulates pointcuts and advice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AOP Quick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this basic </a:t>
            </a:r>
            <a:r>
              <a:rPr lang="en-US" dirty="0" smtClean="0"/>
              <a:t>requirement</a:t>
            </a:r>
          </a:p>
          <a:p>
            <a:endParaRPr lang="nl-BE" dirty="0"/>
          </a:p>
          <a:p>
            <a:endParaRPr lang="nl-BE" dirty="0" smtClean="0"/>
          </a:p>
          <a:p>
            <a:r>
              <a:rPr lang="en-US" dirty="0"/>
              <a:t>How can you use AOP to meet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071678"/>
            <a:ext cx="772452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0"/>
            <a:ext cx="6115064" cy="714356"/>
          </a:xfrm>
        </p:spPr>
        <p:txBody>
          <a:bodyPr/>
          <a:lstStyle/>
          <a:p>
            <a:r>
              <a:rPr lang="en-US" dirty="0" smtClean="0"/>
              <a:t>An Application Object Whose</a:t>
            </a:r>
            <a:br>
              <a:rPr lang="en-US" dirty="0" smtClean="0"/>
            </a:br>
            <a:r>
              <a:rPr lang="en-US" dirty="0" smtClean="0"/>
              <a:t>Properties Could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267" y="1500188"/>
            <a:ext cx="740431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the Aspect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077747"/>
            <a:ext cx="8229600" cy="3370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 – Use Named </a:t>
            </a:r>
            <a:r>
              <a:rPr lang="en-US" dirty="0" err="1" smtClean="0"/>
              <a:t>Pointcuts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669384"/>
            <a:ext cx="8229600" cy="418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the Aspect as a Bean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394512"/>
            <a:ext cx="8229600" cy="273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Spring’s Configuration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Spring provides support for assembling such </a:t>
            </a:r>
            <a:r>
              <a:rPr lang="en-US" dirty="0" smtClean="0"/>
              <a:t>an application </a:t>
            </a:r>
            <a:r>
              <a:rPr lang="en-US" dirty="0"/>
              <a:t>system from its </a:t>
            </a:r>
            <a:r>
              <a:rPr lang="en-US" dirty="0" smtClean="0"/>
              <a:t>parts</a:t>
            </a:r>
          </a:p>
          <a:p>
            <a:pPr lvl="1"/>
            <a:r>
              <a:rPr lang="en-US" dirty="0" smtClean="0"/>
              <a:t>Parts </a:t>
            </a:r>
            <a:r>
              <a:rPr lang="en-US" dirty="0"/>
              <a:t>do not worry about finding each </a:t>
            </a:r>
            <a:r>
              <a:rPr lang="en-US" dirty="0" smtClean="0"/>
              <a:t>other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part can easily be swapped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the Aspect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399406"/>
            <a:ext cx="8229600" cy="272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830645"/>
            <a:ext cx="8229600" cy="186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Aspects are Applied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519781"/>
            <a:ext cx="8229600" cy="448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0"/>
            <a:ext cx="6115064" cy="714356"/>
          </a:xfrm>
        </p:spPr>
        <p:txBody>
          <a:bodyPr/>
          <a:lstStyle/>
          <a:p>
            <a:r>
              <a:rPr lang="en-US" dirty="0" smtClean="0"/>
              <a:t>Tracking Property Changes – With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561" y="1500188"/>
            <a:ext cx="752572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</a:t>
            </a:r>
            <a:r>
              <a:rPr lang="en-US" dirty="0" err="1" smtClean="0"/>
              <a:t>JoinPoint</a:t>
            </a:r>
            <a:r>
              <a:rPr lang="en-US" dirty="0" smtClean="0"/>
              <a:t>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The currently executing object that has </a:t>
            </a:r>
            <a:r>
              <a:rPr lang="en-US" dirty="0" smtClean="0"/>
              <a:t>been intercepted </a:t>
            </a:r>
            <a:r>
              <a:rPr lang="en-US" dirty="0"/>
              <a:t>(a proxy in Spring AOP)</a:t>
            </a:r>
          </a:p>
          <a:p>
            <a:r>
              <a:rPr lang="en-US" dirty="0"/>
              <a:t>t</a:t>
            </a:r>
            <a:r>
              <a:rPr lang="en-US" dirty="0" smtClean="0"/>
              <a:t>arget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target of the execution (typically your object)</a:t>
            </a:r>
          </a:p>
          <a:p>
            <a:r>
              <a:rPr lang="en-US" dirty="0" err="1"/>
              <a:t>a</a:t>
            </a:r>
            <a:r>
              <a:rPr lang="en-US" dirty="0" err="1" smtClean="0"/>
              <a:t>rgs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method arguments passed to the join point</a:t>
            </a:r>
          </a:p>
          <a:p>
            <a:r>
              <a:rPr lang="en-US" dirty="0"/>
              <a:t>s</a:t>
            </a:r>
            <a:r>
              <a:rPr lang="en-US" dirty="0" smtClean="0"/>
              <a:t>ignature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method signature of the join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64</a:t>
            </a:fld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this extended </a:t>
            </a:r>
            <a:r>
              <a:rPr lang="en-US" dirty="0" smtClean="0"/>
              <a:t>requirement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357430"/>
            <a:ext cx="7258056" cy="104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@Tracked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072" y="1500188"/>
            <a:ext cx="668470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@Tracked Property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3987" y="1500188"/>
            <a:ext cx="721887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</a:t>
            </a:r>
            <a:r>
              <a:rPr lang="en-US" dirty="0" err="1" smtClean="0"/>
              <a:t>Pointcuts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Spring AOP you write </a:t>
            </a:r>
            <a:r>
              <a:rPr lang="en-US" dirty="0" err="1"/>
              <a:t>pointcuts</a:t>
            </a:r>
            <a:r>
              <a:rPr lang="en-US" dirty="0"/>
              <a:t> </a:t>
            </a:r>
            <a:r>
              <a:rPr lang="en-US" dirty="0" smtClean="0"/>
              <a:t>using </a:t>
            </a:r>
            <a:r>
              <a:rPr lang="en-US" dirty="0" err="1" smtClean="0"/>
              <a:t>AspectJ’s</a:t>
            </a:r>
            <a:r>
              <a:rPr lang="en-US" dirty="0" smtClean="0"/>
              <a:t> </a:t>
            </a:r>
            <a:r>
              <a:rPr lang="en-US" dirty="0"/>
              <a:t>pointcut expression language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selecting where to apply advice</a:t>
            </a:r>
          </a:p>
          <a:p>
            <a:r>
              <a:rPr lang="en-US" dirty="0" smtClean="0"/>
              <a:t>Complete </a:t>
            </a:r>
            <a:r>
              <a:rPr lang="en-US" dirty="0"/>
              <a:t>expression language </a:t>
            </a:r>
            <a:r>
              <a:rPr lang="en-US" dirty="0" smtClean="0"/>
              <a:t>reference available </a:t>
            </a:r>
            <a:r>
              <a:rPr lang="en-US" dirty="0"/>
              <a:t>at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www.eclipse.org/aspectj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Pointcut</a:t>
            </a:r>
            <a:r>
              <a:rPr lang="en-US" dirty="0" smtClean="0"/>
              <a:t> Designator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execution(&lt;method pattern</a:t>
            </a:r>
            <a:r>
              <a:rPr lang="en-US" dirty="0" smtClean="0"/>
              <a:t>&gt;)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method must match the pattern</a:t>
            </a:r>
          </a:p>
          <a:p>
            <a:r>
              <a:rPr lang="en-US" dirty="0" smtClean="0"/>
              <a:t>Can </a:t>
            </a:r>
            <a:r>
              <a:rPr lang="en-US" dirty="0"/>
              <a:t>chain together to create </a:t>
            </a:r>
            <a:r>
              <a:rPr lang="en-US" dirty="0" smtClean="0"/>
              <a:t>composite </a:t>
            </a:r>
            <a:r>
              <a:rPr lang="en-US" dirty="0" err="1" smtClean="0"/>
              <a:t>pointcuts</a:t>
            </a:r>
            <a:endParaRPr lang="en-US" dirty="0"/>
          </a:p>
          <a:p>
            <a:pPr lvl="1"/>
            <a:r>
              <a:rPr lang="en-US" dirty="0" smtClean="0"/>
              <a:t>&amp;&amp; </a:t>
            </a:r>
            <a:r>
              <a:rPr lang="en-US" dirty="0"/>
              <a:t>(and), || (or), ! (not)</a:t>
            </a:r>
          </a:p>
          <a:p>
            <a:r>
              <a:rPr lang="en-US" dirty="0" smtClean="0"/>
              <a:t>Method </a:t>
            </a:r>
            <a:r>
              <a:rPr lang="en-US" dirty="0"/>
              <a:t>Pattern</a:t>
            </a:r>
          </a:p>
          <a:p>
            <a:pPr lvl="1"/>
            <a:r>
              <a:rPr lang="en-US" dirty="0" smtClean="0"/>
              <a:t>[</a:t>
            </a:r>
            <a:r>
              <a:rPr lang="en-US" dirty="0"/>
              <a:t>Modifiers] ReturnType [</a:t>
            </a:r>
            <a:r>
              <a:rPr lang="en-US" dirty="0" err="1" smtClean="0"/>
              <a:t>ClassType</a:t>
            </a:r>
            <a:r>
              <a:rPr lang="en-US" dirty="0" smtClean="0"/>
              <a:t>] </a:t>
            </a:r>
            <a:br>
              <a:rPr lang="en-US" dirty="0" smtClean="0"/>
            </a:br>
            <a:r>
              <a:rPr lang="en-US" dirty="0" err="1" smtClean="0"/>
              <a:t>MethodName</a:t>
            </a:r>
            <a:r>
              <a:rPr lang="en-US" dirty="0" smtClean="0"/>
              <a:t> </a:t>
            </a:r>
            <a:r>
              <a:rPr lang="en-US" dirty="0"/>
              <a:t>([Arguments]) [</a:t>
            </a:r>
            <a:r>
              <a:rPr lang="en-US" dirty="0" smtClean="0"/>
              <a:t>throws </a:t>
            </a:r>
            <a:r>
              <a:rPr lang="en-US" dirty="0" err="1" smtClean="0"/>
              <a:t>ExceptionType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Enterprise applications do not work in </a:t>
            </a:r>
            <a:r>
              <a:rPr lang="en-US" dirty="0" smtClean="0"/>
              <a:t>isolation</a:t>
            </a:r>
          </a:p>
          <a:p>
            <a:r>
              <a:rPr lang="en-US" dirty="0" smtClean="0"/>
              <a:t>They </a:t>
            </a:r>
            <a:r>
              <a:rPr lang="en-US" dirty="0"/>
              <a:t>require enterprise services and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Database </a:t>
            </a:r>
            <a:r>
              <a:rPr lang="en-US" dirty="0"/>
              <a:t>Connection </a:t>
            </a:r>
            <a:r>
              <a:rPr lang="en-US" dirty="0" smtClean="0"/>
              <a:t>Pool</a:t>
            </a:r>
          </a:p>
          <a:p>
            <a:pPr lvl="1"/>
            <a:r>
              <a:rPr lang="en-US" dirty="0" smtClean="0"/>
              <a:t>Database Transactions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Messaging</a:t>
            </a:r>
          </a:p>
          <a:p>
            <a:pPr lvl="1"/>
            <a:r>
              <a:rPr lang="en-US" dirty="0" smtClean="0"/>
              <a:t>Remote Access</a:t>
            </a:r>
          </a:p>
          <a:p>
            <a:pPr lvl="1"/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Expression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349E"/>
                </a:solidFill>
              </a:rPr>
              <a:t>execution(void </a:t>
            </a:r>
            <a:r>
              <a:rPr lang="en-US" dirty="0">
                <a:solidFill>
                  <a:srgbClr val="00349E"/>
                </a:solidFill>
              </a:rPr>
              <a:t>send*(String))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method starting with send that takes a single </a:t>
            </a:r>
            <a:r>
              <a:rPr lang="en-US" dirty="0" smtClean="0"/>
              <a:t>String parameter </a:t>
            </a:r>
            <a:r>
              <a:rPr lang="en-US" dirty="0"/>
              <a:t>and has a void return type</a:t>
            </a:r>
          </a:p>
          <a:p>
            <a:r>
              <a:rPr lang="en-US" dirty="0" smtClean="0">
                <a:solidFill>
                  <a:srgbClr val="00349E"/>
                </a:solidFill>
              </a:rPr>
              <a:t>execution</a:t>
            </a:r>
            <a:r>
              <a:rPr lang="en-US" dirty="0">
                <a:solidFill>
                  <a:srgbClr val="00349E"/>
                </a:solidFill>
              </a:rPr>
              <a:t>(* send(int, ..))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method named send whose first parameter is an int (</a:t>
            </a:r>
            <a:r>
              <a:rPr lang="en-US" dirty="0" smtClean="0"/>
              <a:t>the “..” </a:t>
            </a:r>
            <a:r>
              <a:rPr lang="en-US" dirty="0"/>
              <a:t>signifies 0 or more parameters may follow)</a:t>
            </a:r>
          </a:p>
          <a:p>
            <a:r>
              <a:rPr lang="en-US" dirty="0" smtClean="0">
                <a:solidFill>
                  <a:srgbClr val="00349E"/>
                </a:solidFill>
              </a:rPr>
              <a:t>execution(void </a:t>
            </a:r>
            <a:r>
              <a:rPr lang="en-US" dirty="0">
                <a:solidFill>
                  <a:srgbClr val="00349E"/>
                </a:solidFill>
              </a:rPr>
              <a:t>example.MessageService+.send(*))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MessageService method named send that takes a </a:t>
            </a:r>
            <a:r>
              <a:rPr lang="en-US" dirty="0" smtClean="0"/>
              <a:t>single parameter </a:t>
            </a:r>
            <a:r>
              <a:rPr lang="en-US" dirty="0"/>
              <a:t>and returns void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0"/>
            <a:ext cx="6115064" cy="714356"/>
          </a:xfrm>
        </p:spPr>
        <p:txBody>
          <a:bodyPr/>
          <a:lstStyle/>
          <a:p>
            <a:r>
              <a:rPr lang="en-US" dirty="0" smtClean="0"/>
              <a:t>Execution Expression Examples</a:t>
            </a:r>
            <a:br>
              <a:rPr lang="en-US" dirty="0" smtClean="0"/>
            </a:br>
            <a:r>
              <a:rPr lang="en-US" dirty="0" smtClean="0"/>
              <a:t>using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349E"/>
                </a:solidFill>
              </a:rPr>
              <a:t>Execution(</a:t>
            </a:r>
            <a:br>
              <a:rPr lang="en-US" dirty="0" smtClean="0">
                <a:solidFill>
                  <a:srgbClr val="00349E"/>
                </a:solidFill>
              </a:rPr>
            </a:br>
            <a:r>
              <a:rPr lang="en-US" dirty="0" smtClean="0">
                <a:solidFill>
                  <a:srgbClr val="00349E"/>
                </a:solidFill>
              </a:rPr>
              <a:t>@</a:t>
            </a:r>
            <a:r>
              <a:rPr lang="en-US" dirty="0" err="1" smtClean="0">
                <a:solidFill>
                  <a:srgbClr val="00349E"/>
                </a:solidFill>
              </a:rPr>
              <a:t>org.springframework.transaction.annotation.Transactional</a:t>
            </a:r>
            <a:r>
              <a:rPr lang="en-US" dirty="0" smtClean="0">
                <a:solidFill>
                  <a:srgbClr val="00349E"/>
                </a:solidFill>
              </a:rPr>
              <a:t> void </a:t>
            </a:r>
            <a:r>
              <a:rPr lang="en-US" dirty="0">
                <a:solidFill>
                  <a:srgbClr val="00349E"/>
                </a:solidFill>
              </a:rPr>
              <a:t>*(..))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method marked with the @</a:t>
            </a:r>
            <a:r>
              <a:rPr lang="en-US" dirty="0" smtClean="0"/>
              <a:t>Transactional annotation</a:t>
            </a:r>
            <a:endParaRPr lang="en-US" dirty="0"/>
          </a:p>
          <a:p>
            <a:r>
              <a:rPr lang="en-US" dirty="0" smtClean="0">
                <a:solidFill>
                  <a:srgbClr val="00349E"/>
                </a:solidFill>
              </a:rPr>
              <a:t>execution</a:t>
            </a:r>
            <a:r>
              <a:rPr lang="en-US" dirty="0">
                <a:solidFill>
                  <a:srgbClr val="00349E"/>
                </a:solidFill>
              </a:rPr>
              <a:t>((@privacy.Sensitive *) *(..))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method that returns a value marked with </a:t>
            </a:r>
            <a:r>
              <a:rPr lang="en-US" dirty="0" smtClean="0"/>
              <a:t>the @Sensitive </a:t>
            </a:r>
            <a:r>
              <a:rPr lang="en-US" dirty="0"/>
              <a:t>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Selecting </a:t>
            </a:r>
            <a:r>
              <a:rPr lang="en-US" dirty="0" err="1" smtClean="0"/>
              <a:t>Pointcuts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Pointcuts may also select useful join </a:t>
            </a:r>
            <a:r>
              <a:rPr lang="en-US" dirty="0" smtClean="0"/>
              <a:t>point context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currently executing object (</a:t>
            </a:r>
            <a:r>
              <a:rPr lang="en-US" dirty="0" smtClean="0"/>
              <a:t>proxy)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target </a:t>
            </a:r>
            <a:r>
              <a:rPr lang="en-US" dirty="0" smtClean="0"/>
              <a:t>object</a:t>
            </a:r>
          </a:p>
          <a:p>
            <a:pPr lvl="1"/>
            <a:r>
              <a:rPr lang="en-US" dirty="0" smtClean="0"/>
              <a:t>Method arguments</a:t>
            </a:r>
          </a:p>
          <a:p>
            <a:pPr lvl="1"/>
            <a:r>
              <a:rPr lang="en-US" dirty="0" smtClean="0"/>
              <a:t>Annotations </a:t>
            </a:r>
            <a:r>
              <a:rPr lang="en-US" dirty="0"/>
              <a:t>associated with the method, target, </a:t>
            </a:r>
            <a:r>
              <a:rPr lang="en-US" dirty="0" smtClean="0"/>
              <a:t>or arguments</a:t>
            </a:r>
            <a:endParaRPr lang="en-US" dirty="0"/>
          </a:p>
          <a:p>
            <a:r>
              <a:rPr lang="en-US" dirty="0" smtClean="0"/>
              <a:t>Allows </a:t>
            </a:r>
            <a:r>
              <a:rPr lang="en-US" dirty="0"/>
              <a:t>for simple POJO advice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Alternative </a:t>
            </a:r>
            <a:r>
              <a:rPr lang="en-US" dirty="0"/>
              <a:t>to working with a JoinPoint object directly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Selecting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this basic requirement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214554"/>
            <a:ext cx="804322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Server Startup Attempts</a:t>
            </a:r>
            <a:br>
              <a:rPr lang="en-US" dirty="0" smtClean="0"/>
            </a:br>
            <a:r>
              <a:rPr lang="en-US" dirty="0" smtClean="0"/>
              <a:t>Context Selection - Anonymous</a:t>
            </a:r>
            <a:br>
              <a:rPr lang="en-US" dirty="0" smtClean="0"/>
            </a:br>
            <a:r>
              <a:rPr lang="en-US" dirty="0" err="1" smtClean="0"/>
              <a:t>Pointcut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021454"/>
            <a:ext cx="8229600" cy="348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Selection – Named </a:t>
            </a:r>
            <a:r>
              <a:rPr lang="en-US" dirty="0" err="1" smtClean="0"/>
              <a:t>Pointcut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795980"/>
            <a:ext cx="8229600" cy="393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Types: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928" y="1500188"/>
            <a:ext cx="695899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Types: After Returning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4408" y="1500188"/>
            <a:ext cx="731803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Types: After Throwing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1659" y="1500188"/>
            <a:ext cx="706353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Types: 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443" y="1500188"/>
            <a:ext cx="762196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Enterprise 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Spring helps you integrate powerful </a:t>
            </a:r>
            <a:r>
              <a:rPr lang="en-US" dirty="0" smtClean="0"/>
              <a:t>enterprise services </a:t>
            </a:r>
            <a:r>
              <a:rPr lang="en-US" dirty="0"/>
              <a:t>into your </a:t>
            </a:r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While </a:t>
            </a:r>
            <a:r>
              <a:rPr lang="en-US" dirty="0"/>
              <a:t>keeping your application code simple </a:t>
            </a:r>
            <a:r>
              <a:rPr lang="en-US" dirty="0" smtClean="0"/>
              <a:t>and testable</a:t>
            </a:r>
            <a:endParaRPr lang="en-US" dirty="0"/>
          </a:p>
          <a:p>
            <a:r>
              <a:rPr lang="en-US" dirty="0" smtClean="0"/>
              <a:t>Plugs </a:t>
            </a:r>
            <a:r>
              <a:rPr lang="en-US" dirty="0"/>
              <a:t>into all Java EE™ application </a:t>
            </a:r>
            <a:r>
              <a:rPr lang="en-US" dirty="0" smtClean="0"/>
              <a:t>servers</a:t>
            </a:r>
          </a:p>
          <a:p>
            <a:pPr lvl="1"/>
            <a:r>
              <a:rPr lang="en-US" dirty="0" smtClean="0"/>
              <a:t>While </a:t>
            </a:r>
            <a:r>
              <a:rPr lang="en-US" dirty="0"/>
              <a:t>capable of standalone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Types: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4797" y="1500188"/>
            <a:ext cx="701725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531306"/>
            <a:ext cx="8229600" cy="44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873177"/>
            <a:ext cx="8229600" cy="377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946528"/>
            <a:ext cx="8229600" cy="3633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After Throwing Advice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092405"/>
            <a:ext cx="8229600" cy="334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possible advice that can work</a:t>
            </a:r>
          </a:p>
          <a:p>
            <a:pPr lvl="1"/>
            <a:r>
              <a:rPr lang="en-US" dirty="0" smtClean="0"/>
              <a:t>Do </a:t>
            </a:r>
            <a:r>
              <a:rPr lang="en-US" dirty="0"/>
              <a:t>not use @Around unless you must</a:t>
            </a:r>
          </a:p>
          <a:p>
            <a:r>
              <a:rPr lang="en-US" dirty="0" smtClean="0"/>
              <a:t>Use </a:t>
            </a:r>
            <a:r>
              <a:rPr lang="en-US" dirty="0"/>
              <a:t>strongly-typed context when possible</a:t>
            </a:r>
          </a:p>
          <a:p>
            <a:pPr lvl="1"/>
            <a:r>
              <a:rPr lang="en-US" dirty="0" smtClean="0"/>
              <a:t>Instead </a:t>
            </a:r>
            <a:r>
              <a:rPr lang="en-US" dirty="0"/>
              <a:t>of getting context data from the join </a:t>
            </a:r>
            <a:r>
              <a:rPr lang="en-US" dirty="0" smtClean="0"/>
              <a:t>point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85</a:t>
            </a:fld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Spring AOP Syntax -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Annotation syntax is Java 5+ only</a:t>
            </a:r>
          </a:p>
          <a:p>
            <a:r>
              <a:rPr lang="en-US" dirty="0" smtClean="0"/>
              <a:t>XML </a:t>
            </a:r>
            <a:r>
              <a:rPr lang="en-US" dirty="0"/>
              <a:t>syntax works on Java 1.4</a:t>
            </a:r>
          </a:p>
          <a:p>
            <a:r>
              <a:rPr lang="en-US" dirty="0" smtClean="0"/>
              <a:t>Approach</a:t>
            </a:r>
            <a:endParaRPr lang="en-US" dirty="0"/>
          </a:p>
          <a:p>
            <a:pPr lvl="1"/>
            <a:r>
              <a:rPr lang="en-US" dirty="0" smtClean="0"/>
              <a:t>Aspect </a:t>
            </a:r>
            <a:r>
              <a:rPr lang="en-US" dirty="0"/>
              <a:t>logic defined </a:t>
            </a:r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Aspect </a:t>
            </a:r>
            <a:r>
              <a:rPr lang="en-US" dirty="0"/>
              <a:t>configuration in </a:t>
            </a:r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to learn once annotation syntax </a:t>
            </a:r>
            <a:r>
              <a:rPr lang="en-US" dirty="0" smtClean="0"/>
              <a:t>is understood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86</a:t>
            </a:fld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Property Changes - Java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73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000133"/>
            <a:ext cx="8229600" cy="352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36" y="0"/>
            <a:ext cx="6115064" cy="714356"/>
          </a:xfrm>
        </p:spPr>
        <p:txBody>
          <a:bodyPr/>
          <a:lstStyle/>
          <a:p>
            <a:r>
              <a:rPr lang="en-US" dirty="0" smtClean="0"/>
              <a:t>Tracking Property Changes - XML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278716"/>
            <a:ext cx="8229600" cy="296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Aspect </a:t>
            </a:r>
            <a:r>
              <a:rPr lang="en-US" dirty="0"/>
              <a:t>Oriented Programming (</a:t>
            </a:r>
            <a:r>
              <a:rPr lang="en-US" dirty="0" smtClean="0"/>
              <a:t>AOP) modularizes </a:t>
            </a:r>
            <a:r>
              <a:rPr lang="en-US" dirty="0"/>
              <a:t>cross-cutting </a:t>
            </a:r>
            <a:r>
              <a:rPr lang="en-US" dirty="0" smtClean="0"/>
              <a:t>concerns</a:t>
            </a:r>
          </a:p>
          <a:p>
            <a:r>
              <a:rPr lang="en-US" dirty="0" smtClean="0"/>
              <a:t>An </a:t>
            </a:r>
            <a:r>
              <a:rPr lang="en-US" dirty="0"/>
              <a:t>aspect is a module containing </a:t>
            </a:r>
            <a:r>
              <a:rPr lang="en-US" dirty="0" smtClean="0"/>
              <a:t>crosscutting behavior</a:t>
            </a:r>
            <a:endParaRPr lang="en-US" dirty="0"/>
          </a:p>
          <a:p>
            <a:pPr lvl="1"/>
            <a:r>
              <a:rPr lang="en-US" dirty="0" smtClean="0"/>
              <a:t>Behavior </a:t>
            </a:r>
            <a:r>
              <a:rPr lang="en-US" dirty="0"/>
              <a:t>is implemented as “</a:t>
            </a:r>
            <a:r>
              <a:rPr lang="en-US" dirty="0" smtClean="0"/>
              <a:t>advice”</a:t>
            </a:r>
          </a:p>
          <a:p>
            <a:pPr lvl="1"/>
            <a:r>
              <a:rPr lang="en-US" dirty="0" err="1" smtClean="0"/>
              <a:t>Pointcuts</a:t>
            </a:r>
            <a:r>
              <a:rPr lang="en-US" dirty="0" smtClean="0"/>
              <a:t> </a:t>
            </a:r>
            <a:r>
              <a:rPr lang="en-US" dirty="0"/>
              <a:t>select where advice </a:t>
            </a:r>
            <a:r>
              <a:rPr lang="en-US" dirty="0" smtClean="0"/>
              <a:t>applies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three advice types are before, after, </a:t>
            </a:r>
            <a:r>
              <a:rPr lang="en-US" dirty="0" smtClean="0"/>
              <a:t>and around</a:t>
            </a:r>
            <a:endParaRPr lang="en-US" dirty="0"/>
          </a:p>
          <a:p>
            <a:r>
              <a:rPr lang="en-US" dirty="0" smtClean="0"/>
              <a:t>Aspects </a:t>
            </a:r>
            <a:r>
              <a:rPr lang="en-US" dirty="0"/>
              <a:t>are defined in Java with </a:t>
            </a:r>
            <a:r>
              <a:rPr lang="en-US" dirty="0" smtClean="0"/>
              <a:t>annotations or </a:t>
            </a:r>
            <a:r>
              <a:rPr lang="en-US" dirty="0"/>
              <a:t>XML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89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Money Transfer with Spring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643050"/>
            <a:ext cx="7487280" cy="390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3500438"/>
            <a:ext cx="8229600" cy="2525699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Developing Aspects with Spring AOP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90</a:t>
            </a:fld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Spring Applications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 Testing without Spring,</a:t>
            </a:r>
          </a:p>
          <a:p>
            <a:r>
              <a:rPr lang="en-US" dirty="0" smtClean="0"/>
              <a:t>and Integration Testing with Spring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91</a:t>
            </a:fld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TDD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TDD = Test Driven Development</a:t>
            </a:r>
          </a:p>
          <a:p>
            <a:r>
              <a:rPr lang="en-US" dirty="0" smtClean="0"/>
              <a:t>Is </a:t>
            </a:r>
            <a:r>
              <a:rPr lang="en-US" dirty="0"/>
              <a:t>it writing tests before the code? Is it </a:t>
            </a:r>
            <a:r>
              <a:rPr lang="en-US" dirty="0" smtClean="0"/>
              <a:t>writing tests </a:t>
            </a:r>
            <a:r>
              <a:rPr lang="en-US" dirty="0"/>
              <a:t>at the same time as the code?</a:t>
            </a:r>
          </a:p>
          <a:p>
            <a:pPr lvl="1"/>
            <a:r>
              <a:rPr lang="en-US" dirty="0" smtClean="0"/>
              <a:t>That </a:t>
            </a:r>
            <a:r>
              <a:rPr lang="en-US" dirty="0"/>
              <a:t>is not what is most important</a:t>
            </a:r>
          </a:p>
          <a:p>
            <a:pPr lvl="1"/>
            <a:r>
              <a:rPr lang="en-US" dirty="0" smtClean="0"/>
              <a:t>Do </a:t>
            </a:r>
            <a:r>
              <a:rPr lang="en-US" dirty="0"/>
              <a:t>not get hung up on terminology</a:t>
            </a:r>
          </a:p>
          <a:p>
            <a:r>
              <a:rPr lang="en-US" dirty="0" smtClean="0"/>
              <a:t>Ultimately</a:t>
            </a:r>
            <a:r>
              <a:rPr lang="en-US" dirty="0"/>
              <a:t>, TDD is about writing </a:t>
            </a:r>
            <a:r>
              <a:rPr lang="en-US" dirty="0" smtClean="0"/>
              <a:t>automated tests </a:t>
            </a:r>
            <a:r>
              <a:rPr lang="en-US" dirty="0"/>
              <a:t>that verify code actually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92</a:t>
            </a:fld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“But I Don’t Have Time to Write Tests!”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development process includes testing</a:t>
            </a:r>
          </a:p>
          <a:p>
            <a:pPr lvl="1"/>
            <a:r>
              <a:rPr lang="en-US" dirty="0" smtClean="0"/>
              <a:t>Either </a:t>
            </a:r>
            <a:r>
              <a:rPr lang="en-US" dirty="0"/>
              <a:t>automated or manual</a:t>
            </a:r>
          </a:p>
          <a:p>
            <a:r>
              <a:rPr lang="en-US" dirty="0" smtClean="0"/>
              <a:t>Automated </a:t>
            </a:r>
            <a:r>
              <a:rPr lang="en-US" dirty="0"/>
              <a:t>tests result in a faster </a:t>
            </a:r>
            <a:r>
              <a:rPr lang="en-US" dirty="0" smtClean="0"/>
              <a:t>development cycle </a:t>
            </a:r>
            <a:r>
              <a:rPr lang="en-US" dirty="0"/>
              <a:t>overall</a:t>
            </a:r>
          </a:p>
          <a:p>
            <a:pPr lvl="1"/>
            <a:r>
              <a:rPr lang="en-US" dirty="0" smtClean="0"/>
              <a:t>Compare </a:t>
            </a:r>
            <a:r>
              <a:rPr lang="en-US" dirty="0"/>
              <a:t>the time required to run a test in your </a:t>
            </a:r>
            <a:r>
              <a:rPr lang="en-US" dirty="0" smtClean="0"/>
              <a:t>IDE (seconds</a:t>
            </a:r>
            <a:r>
              <a:rPr lang="en-US" dirty="0"/>
              <a:t>) vs. the time required for someone </a:t>
            </a:r>
            <a:r>
              <a:rPr lang="en-US" dirty="0" smtClean="0"/>
              <a:t>to manually </a:t>
            </a:r>
            <a:r>
              <a:rPr lang="en-US" dirty="0"/>
              <a:t>follow a script (typically minutes/hours)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93</a:t>
            </a:fld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and 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 test coverage </a:t>
            </a:r>
            <a:r>
              <a:rPr lang="en-US" dirty="0" smtClean="0"/>
              <a:t>provides confidence</a:t>
            </a:r>
            <a:endParaRPr lang="en-US" dirty="0"/>
          </a:p>
          <a:p>
            <a:r>
              <a:rPr lang="en-US" dirty="0" smtClean="0"/>
              <a:t>Confidence </a:t>
            </a:r>
            <a:r>
              <a:rPr lang="en-US" dirty="0"/>
              <a:t>enables refactoring</a:t>
            </a:r>
          </a:p>
          <a:p>
            <a:r>
              <a:rPr lang="en-US" dirty="0" smtClean="0"/>
              <a:t>Refactoring </a:t>
            </a:r>
            <a:r>
              <a:rPr lang="en-US" dirty="0"/>
              <a:t>is essential to agile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94</a:t>
            </a:fld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makes you think about your design</a:t>
            </a:r>
          </a:p>
          <a:p>
            <a:r>
              <a:rPr lang="en-US" dirty="0" smtClean="0"/>
              <a:t>If </a:t>
            </a:r>
            <a:r>
              <a:rPr lang="en-US" dirty="0"/>
              <a:t>your code is hard to test then the </a:t>
            </a:r>
            <a:r>
              <a:rPr lang="en-US" dirty="0" smtClean="0"/>
              <a:t>design should </a:t>
            </a:r>
            <a:r>
              <a:rPr lang="en-US" dirty="0"/>
              <a:t>be reconsidered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95</a:t>
            </a:fld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cost to fix a bug grows exponentially in </a:t>
            </a:r>
            <a:r>
              <a:rPr lang="en-US" dirty="0" smtClean="0"/>
              <a:t>proportion to </a:t>
            </a:r>
            <a:r>
              <a:rPr lang="en-US" dirty="0"/>
              <a:t>the </a:t>
            </a:r>
            <a:r>
              <a:rPr lang="en-US" dirty="0" smtClean="0"/>
              <a:t>time </a:t>
            </a:r>
            <a:r>
              <a:rPr lang="en-US" dirty="0"/>
              <a:t>before it is </a:t>
            </a:r>
            <a:r>
              <a:rPr lang="en-US" dirty="0" smtClean="0"/>
              <a:t>discovered</a:t>
            </a:r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r>
              <a:rPr lang="en-US" dirty="0"/>
              <a:t>Continuous Integration (CI) focuses on reducing the </a:t>
            </a:r>
            <a:r>
              <a:rPr lang="en-US" dirty="0" smtClean="0"/>
              <a:t>time before </a:t>
            </a:r>
            <a:r>
              <a:rPr lang="en-US" dirty="0"/>
              <a:t>the bug is discovered</a:t>
            </a:r>
          </a:p>
          <a:p>
            <a:pPr lvl="1"/>
            <a:r>
              <a:rPr lang="en-US" dirty="0" smtClean="0"/>
              <a:t>Effective </a:t>
            </a:r>
            <a:r>
              <a:rPr lang="en-US" dirty="0"/>
              <a:t>CI requires automated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285992"/>
            <a:ext cx="4562483" cy="215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vs. Integration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  <a:p>
            <a:pPr lvl="1"/>
            <a:r>
              <a:rPr lang="en-US" dirty="0" smtClean="0"/>
              <a:t>Tests </a:t>
            </a:r>
            <a:r>
              <a:rPr lang="en-US" dirty="0"/>
              <a:t>one unit of functionality</a:t>
            </a:r>
          </a:p>
          <a:p>
            <a:pPr lvl="1"/>
            <a:r>
              <a:rPr lang="en-US" dirty="0" smtClean="0"/>
              <a:t>Keeps </a:t>
            </a:r>
            <a:r>
              <a:rPr lang="en-US" dirty="0"/>
              <a:t>dependencies minimal</a:t>
            </a:r>
          </a:p>
          <a:p>
            <a:pPr lvl="1"/>
            <a:r>
              <a:rPr lang="en-US" dirty="0" smtClean="0"/>
              <a:t>Isolated </a:t>
            </a:r>
            <a:r>
              <a:rPr lang="en-US" dirty="0"/>
              <a:t>from the environment (including Spring)</a:t>
            </a:r>
          </a:p>
          <a:p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Testing</a:t>
            </a:r>
          </a:p>
          <a:p>
            <a:pPr lvl="1"/>
            <a:r>
              <a:rPr lang="en-US" dirty="0" smtClean="0"/>
              <a:t>Tests </a:t>
            </a:r>
            <a:r>
              <a:rPr lang="en-US" dirty="0"/>
              <a:t>the interaction of multiple units </a:t>
            </a:r>
            <a:r>
              <a:rPr lang="en-US" dirty="0" smtClean="0"/>
              <a:t>working together</a:t>
            </a:r>
            <a:endParaRPr lang="en-US" dirty="0"/>
          </a:p>
          <a:p>
            <a:pPr lvl="1"/>
            <a:r>
              <a:rPr lang="en-US" dirty="0" smtClean="0"/>
              <a:t>Integrates </a:t>
            </a:r>
            <a:r>
              <a:rPr lang="en-US" dirty="0"/>
              <a:t>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97</a:t>
            </a:fld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a unit works in isolation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depends on B, A’s tests should not </a:t>
            </a:r>
            <a:r>
              <a:rPr lang="en-US" dirty="0" smtClean="0"/>
              <a:t>fail because </a:t>
            </a:r>
            <a:r>
              <a:rPr lang="en-US" dirty="0"/>
              <a:t>of a bug in B</a:t>
            </a:r>
          </a:p>
          <a:p>
            <a:pPr lvl="1"/>
            <a:r>
              <a:rPr lang="en-US" dirty="0" smtClean="0"/>
              <a:t>A’s </a:t>
            </a:r>
            <a:r>
              <a:rPr lang="en-US" dirty="0"/>
              <a:t>test should not pass because of a bug in B</a:t>
            </a:r>
          </a:p>
          <a:p>
            <a:r>
              <a:rPr lang="en-US" dirty="0" smtClean="0"/>
              <a:t>Stub </a:t>
            </a:r>
            <a:r>
              <a:rPr lang="en-US" dirty="0"/>
              <a:t>or mock out dependencies if needed</a:t>
            </a:r>
          </a:p>
          <a:p>
            <a:r>
              <a:rPr lang="en-US" dirty="0" smtClean="0"/>
              <a:t>Have </a:t>
            </a:r>
            <a:r>
              <a:rPr lang="en-US" dirty="0"/>
              <a:t>each test exercise a single scenario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path through the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98</a:t>
            </a:fld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Unit to be 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C0BD-727E-4404-9554-428CCF6763F0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439" y="1500188"/>
            <a:ext cx="767797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rdina Belgium PowerPoint Template 170209 INSTALLEER EERST FONT MODAERNE">
  <a:themeElements>
    <a:clrScheme name="Ordina bluegreen">
      <a:dk1>
        <a:srgbClr val="333333"/>
      </a:dk1>
      <a:lt1>
        <a:sysClr val="window" lastClr="FFFFFF"/>
      </a:lt1>
      <a:dk2>
        <a:srgbClr val="595959"/>
      </a:dk2>
      <a:lt2>
        <a:srgbClr val="FFFFFF"/>
      </a:lt2>
      <a:accent1>
        <a:srgbClr val="FFFF87"/>
      </a:accent1>
      <a:accent2>
        <a:srgbClr val="CDEBAA"/>
      </a:accent2>
      <a:accent3>
        <a:srgbClr val="AFDCE6"/>
      </a:accent3>
      <a:accent4>
        <a:srgbClr val="C8F050"/>
      </a:accent4>
      <a:accent5>
        <a:srgbClr val="AAC8A0"/>
      </a:accent5>
      <a:accent6>
        <a:srgbClr val="A6A6A6"/>
      </a:accent6>
      <a:hlink>
        <a:srgbClr val="5082BE"/>
      </a:hlink>
      <a:folHlink>
        <a:srgbClr val="FA002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03579143C407498C1D2C0444817853" ma:contentTypeVersion="0" ma:contentTypeDescription="Create a new document." ma:contentTypeScope="" ma:versionID="438f26b4369f1b19de3b759a93678c8a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E074020-9BFB-4642-ACFB-410FDF3202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90CB0AB-620A-46FD-90BC-84219442A7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F3A9DD-4215-4DD3-B329-55FA80D88CB0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Ordina Belgium PowerPoint Template 170209 INSTALLEER EERST FONT MODAERNE</Template>
  <TotalTime>2399</TotalTime>
  <Words>3072</Words>
  <Application>Microsoft Office PowerPoint</Application>
  <PresentationFormat>On-screen Show (4:3)</PresentationFormat>
  <Paragraphs>648</Paragraphs>
  <Slides>142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142</vt:i4>
      </vt:variant>
    </vt:vector>
  </HeadingPairs>
  <TitlesOfParts>
    <vt:vector size="145" baseType="lpstr">
      <vt:lpstr>Ordina Belgium PowerPoint Template 170209 INSTALLEER EERST FONT MODAERNE</vt:lpstr>
      <vt:lpstr>Custom Design</vt:lpstr>
      <vt:lpstr>1_Custom Design</vt:lpstr>
      <vt:lpstr>Spring Fundamentals</vt:lpstr>
      <vt:lpstr>Agenda</vt:lpstr>
      <vt:lpstr>Goal of the Spring Framework</vt:lpstr>
      <vt:lpstr>Application Configuration</vt:lpstr>
      <vt:lpstr>Example: A Money Transfer System</vt:lpstr>
      <vt:lpstr>Spring’s Configuration Support</vt:lpstr>
      <vt:lpstr>Enterprise Integration</vt:lpstr>
      <vt:lpstr>Spring Enterprise Integration</vt:lpstr>
      <vt:lpstr>Enterprise Money Transfer with Spring</vt:lpstr>
      <vt:lpstr>Spring Quick Start</vt:lpstr>
      <vt:lpstr>How Spring Works</vt:lpstr>
      <vt:lpstr>Your Application Classes</vt:lpstr>
      <vt:lpstr>Configuration Instructions</vt:lpstr>
      <vt:lpstr>Creating and Using the Application</vt:lpstr>
      <vt:lpstr>Inside the Spring Application Context</vt:lpstr>
      <vt:lpstr>Quick Start Summary</vt:lpstr>
      <vt:lpstr>Basic XML Bean Definition Template</vt:lpstr>
      <vt:lpstr>Simplest Possible Bean Definition</vt:lpstr>
      <vt:lpstr>Constructor Dependency Injection</vt:lpstr>
      <vt:lpstr>Setter Dependency Injection</vt:lpstr>
      <vt:lpstr>When to Use Constructors vs. Setters?</vt:lpstr>
      <vt:lpstr>General Recommendations</vt:lpstr>
      <vt:lpstr>Combining Constructor/Setter Injection</vt:lpstr>
      <vt:lpstr>Injecting Scalar Values</vt:lpstr>
      <vt:lpstr>Automatic Value Type Conversion</vt:lpstr>
      <vt:lpstr>Injecting lists</vt:lpstr>
      <vt:lpstr>Injecting collections</vt:lpstr>
      <vt:lpstr>Calling Factory Methods</vt:lpstr>
      <vt:lpstr>Calling Factory Beans</vt:lpstr>
      <vt:lpstr>The FactoryBean Contract</vt:lpstr>
      <vt:lpstr>A Good Factory Bean Example</vt:lpstr>
      <vt:lpstr>FactoryBeans in Spring</vt:lpstr>
      <vt:lpstr>Creating a Spring Application Context</vt:lpstr>
      <vt:lpstr>Example: Using an Application Context Inside a Junit System Test</vt:lpstr>
      <vt:lpstr>Spring's Flexible Resource Loading Mechanism</vt:lpstr>
      <vt:lpstr>Spring's Flexible Resource Loading Mechanism (2)</vt:lpstr>
      <vt:lpstr>Creating a Spring Application Context from Multiple Files</vt:lpstr>
      <vt:lpstr>Mixed Configuration</vt:lpstr>
      <vt:lpstr>Partitioning Configuration</vt:lpstr>
      <vt:lpstr>Bootstrapping in Each Environment</vt:lpstr>
      <vt:lpstr>Benefits of Dependency Injection</vt:lpstr>
      <vt:lpstr>LAB</vt:lpstr>
      <vt:lpstr>Developing Aspects with Spring AOP</vt:lpstr>
      <vt:lpstr>What Problem Does AOP Solve?</vt:lpstr>
      <vt:lpstr>An Example Requirement</vt:lpstr>
      <vt:lpstr>Implementing Cross Cutting Concerns Without Modularization</vt:lpstr>
      <vt:lpstr>Symptom #1: Tangling</vt:lpstr>
      <vt:lpstr>Symptom #2: Scattering</vt:lpstr>
      <vt:lpstr>System Evolution Without Modularization</vt:lpstr>
      <vt:lpstr>Aspect Oriented Programming (AOP)</vt:lpstr>
      <vt:lpstr>How AOP Works</vt:lpstr>
      <vt:lpstr>System Evolution: AOP based</vt:lpstr>
      <vt:lpstr>Leading AOP Technologies</vt:lpstr>
      <vt:lpstr>Core AOP Concepts</vt:lpstr>
      <vt:lpstr>AOP Quick Start</vt:lpstr>
      <vt:lpstr>An Application Object Whose Properties Could Change</vt:lpstr>
      <vt:lpstr>Implement the Aspect</vt:lpstr>
      <vt:lpstr>Best Practice – Use Named Pointcuts</vt:lpstr>
      <vt:lpstr>Configure the Aspect as a Bean</vt:lpstr>
      <vt:lpstr>Include the Aspect Configuration</vt:lpstr>
      <vt:lpstr>Test the Application</vt:lpstr>
      <vt:lpstr>How Aspects are Applied</vt:lpstr>
      <vt:lpstr>Tracking Property Changes – With Context</vt:lpstr>
      <vt:lpstr>Useful JoinPoint Context</vt:lpstr>
      <vt:lpstr>Extending the Example</vt:lpstr>
      <vt:lpstr>A @Tracked Property</vt:lpstr>
      <vt:lpstr>Logging @Tracked Property Changes</vt:lpstr>
      <vt:lpstr>Defining Pointcuts</vt:lpstr>
      <vt:lpstr>Common Pointcut Designator</vt:lpstr>
      <vt:lpstr>Execution Expression Examples</vt:lpstr>
      <vt:lpstr>Execution Expression Examples using Annotations</vt:lpstr>
      <vt:lpstr>Context Selecting Pointcuts</vt:lpstr>
      <vt:lpstr>Context Selecting Example</vt:lpstr>
      <vt:lpstr>Logging Server Startup Attempts Context Selection - Anonymous Pointcut</vt:lpstr>
      <vt:lpstr>Context Selection – Named Pointcut</vt:lpstr>
      <vt:lpstr>Advice Types: Before</vt:lpstr>
      <vt:lpstr>Advice Types: After Returning</vt:lpstr>
      <vt:lpstr>Advice Types: After Throwing</vt:lpstr>
      <vt:lpstr>Advice Types: After</vt:lpstr>
      <vt:lpstr>Advice Types: Around</vt:lpstr>
      <vt:lpstr>Before Advice Example</vt:lpstr>
      <vt:lpstr>Before Advice Example</vt:lpstr>
      <vt:lpstr>After Returning Advice - Example</vt:lpstr>
      <vt:lpstr>Example: After Throwing Advice</vt:lpstr>
      <vt:lpstr>Advice Best Practices</vt:lpstr>
      <vt:lpstr>Alternative Spring AOP Syntax - XML</vt:lpstr>
      <vt:lpstr>Tracking Property Changes - Java Code</vt:lpstr>
      <vt:lpstr>Tracking Property Changes - XML Configuration</vt:lpstr>
      <vt:lpstr>Summary</vt:lpstr>
      <vt:lpstr>LAB</vt:lpstr>
      <vt:lpstr>Testing Spring Applications</vt:lpstr>
      <vt:lpstr>What is TDD</vt:lpstr>
      <vt:lpstr>“But I Don’t Have Time to Write Tests!”</vt:lpstr>
      <vt:lpstr>TDD and Agility</vt:lpstr>
      <vt:lpstr>TDD and Design</vt:lpstr>
      <vt:lpstr>Benefits of Continuous Integration</vt:lpstr>
      <vt:lpstr>Unit Testing vs. Integration Testing</vt:lpstr>
      <vt:lpstr>Unit Testing</vt:lpstr>
      <vt:lpstr>Example Unit to be Tested</vt:lpstr>
      <vt:lpstr>Implementing a Stub</vt:lpstr>
      <vt:lpstr>Testing with a Stub</vt:lpstr>
      <vt:lpstr>Stub Considerations</vt:lpstr>
      <vt:lpstr>Steps to Testing with a Mock</vt:lpstr>
      <vt:lpstr>The Easy Mock Library</vt:lpstr>
      <vt:lpstr>Example - Testing with EasyMock</vt:lpstr>
      <vt:lpstr>Mock Considerations</vt:lpstr>
      <vt:lpstr>Mocks or Stubs?</vt:lpstr>
      <vt:lpstr>Integration Testing</vt:lpstr>
      <vt:lpstr>Spring’s Integration Test Support</vt:lpstr>
      <vt:lpstr>Using Spring’s Integration Test Support</vt:lpstr>
      <vt:lpstr>Test Case Setup (first time only)</vt:lpstr>
      <vt:lpstr>Using Spring 2.5 with JUnit 4</vt:lpstr>
      <vt:lpstr>Benefits of Integration Testing with Spring</vt:lpstr>
      <vt:lpstr>Summary</vt:lpstr>
      <vt:lpstr>LAB</vt:lpstr>
      <vt:lpstr>Annotation-Based Dependency Injection</vt:lpstr>
      <vt:lpstr>How Spring Works</vt:lpstr>
      <vt:lpstr>The Approach You’re Used to</vt:lpstr>
      <vt:lpstr>The Approach You’re Used to</vt:lpstr>
      <vt:lpstr>The Annotation-Based Approach</vt:lpstr>
      <vt:lpstr>The Annotation-Based Approach</vt:lpstr>
      <vt:lpstr>Usage - Nothing Changes!</vt:lpstr>
      <vt:lpstr>Quick Start Summary</vt:lpstr>
      <vt:lpstr>Configuration Annotations</vt:lpstr>
      <vt:lpstr>@Autowired</vt:lpstr>
      <vt:lpstr>@Autowired Works For Collections Too!</vt:lpstr>
      <vt:lpstr>Optional @Autowiring</vt:lpstr>
      <vt:lpstr>Disambiguation with @Autowired</vt:lpstr>
      <vt:lpstr>@Resource ("myBeanName")</vt:lpstr>
      <vt:lpstr>For these Annotations to Work…</vt:lpstr>
      <vt:lpstr>@Component</vt:lpstr>
      <vt:lpstr>@Component and names</vt:lpstr>
      <vt:lpstr>For This Annotation To Work…</vt:lpstr>
      <vt:lpstr>@Scope</vt:lpstr>
      <vt:lpstr>@Component Is A Meta-Annotation</vt:lpstr>
      <vt:lpstr>Including &amp; Excluding Beans</vt:lpstr>
      <vt:lpstr>When use what?</vt:lpstr>
      <vt:lpstr>JUnit 4 and the @Test Annotation</vt:lpstr>
      <vt:lpstr>System Testing with JUnit 4</vt:lpstr>
      <vt:lpstr>Transactional Tests</vt:lpstr>
      <vt:lpstr>Summary</vt:lpstr>
      <vt:lpstr>LAB</vt:lpstr>
    </vt:vector>
  </TitlesOfParts>
  <Company>Ordina Belgium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Joeri Van Geystelen</dc:creator>
  <cp:lastModifiedBy>Kris Budé</cp:lastModifiedBy>
  <cp:revision>156</cp:revision>
  <dcterms:created xsi:type="dcterms:W3CDTF">2010-03-25T10:34:45Z</dcterms:created>
  <dcterms:modified xsi:type="dcterms:W3CDTF">2010-05-25T06:57:44Z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0x0101007603579143C407498C1D2C0444817853</vt:lpwstr>
  </property>
</Properties>
</file>